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29"/>
  </p:notesMasterIdLst>
  <p:sldIdLst>
    <p:sldId id="256" r:id="rId2"/>
    <p:sldId id="257" r:id="rId3"/>
    <p:sldId id="258" r:id="rId4"/>
    <p:sldId id="261" r:id="rId5"/>
    <p:sldId id="280" r:id="rId6"/>
    <p:sldId id="281" r:id="rId7"/>
    <p:sldId id="282" r:id="rId8"/>
    <p:sldId id="283" r:id="rId9"/>
    <p:sldId id="284" r:id="rId10"/>
    <p:sldId id="285" r:id="rId11"/>
    <p:sldId id="286" r:id="rId12"/>
    <p:sldId id="297" r:id="rId13"/>
    <p:sldId id="298" r:id="rId14"/>
    <p:sldId id="299" r:id="rId15"/>
    <p:sldId id="301" r:id="rId16"/>
    <p:sldId id="302" r:id="rId17"/>
    <p:sldId id="303" r:id="rId18"/>
    <p:sldId id="304" r:id="rId19"/>
    <p:sldId id="305" r:id="rId20"/>
    <p:sldId id="306" r:id="rId21"/>
    <p:sldId id="307" r:id="rId22"/>
    <p:sldId id="308" r:id="rId23"/>
    <p:sldId id="309" r:id="rId24"/>
    <p:sldId id="310" r:id="rId25"/>
    <p:sldId id="311" r:id="rId26"/>
    <p:sldId id="312" r:id="rId27"/>
    <p:sldId id="300" r:id="rId28"/>
  </p:sldIdLst>
  <p:sldSz cx="12192000" cy="6858000"/>
  <p:notesSz cx="6858000" cy="9144000"/>
  <p:embeddedFontLst>
    <p:embeddedFont>
      <p:font typeface="Calibri" panose="020F0502020204030204"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BEEDD0B-DE68-4259-AE5D-B83B3E7C6A0D}">
  <a:tblStyle styleId="{9BEEDD0B-DE68-4259-AE5D-B83B3E7C6A0D}"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7" autoAdjust="0"/>
    <p:restoredTop sz="94638" autoAdjust="0"/>
  </p:normalViewPr>
  <p:slideViewPr>
    <p:cSldViewPr snapToGrid="0">
      <p:cViewPr varScale="1">
        <p:scale>
          <a:sx n="69" d="100"/>
          <a:sy n="69" d="100"/>
        </p:scale>
        <p:origin x="756" y="13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rgbClr val="000000"/>
                </a:buClr>
                <a:buSzPts val="1200"/>
                <a:buFont typeface="Arial"/>
                <a:buNone/>
              </a:p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7" name="Google Shape;15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1" name="Google Shape;371;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7" name="Google Shape;377;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6" name="Google Shape;456;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3" name="Google Shape;463;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0" name="Google Shape;470;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54:notes"/>
          <p:cNvSpPr txBox="1">
            <a:spLocks noGrp="1"/>
          </p:cNvSpPr>
          <p:nvPr>
            <p:ph type="body" idx="1"/>
          </p:nvPr>
        </p:nvSpPr>
        <p:spPr>
          <a:xfrm>
            <a:off x="685800" y="4400551"/>
            <a:ext cx="5486400" cy="36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54:notes"/>
          <p:cNvSpPr>
            <a:spLocks noGrp="1" noRot="1" noChangeAspect="1"/>
          </p:cNvSpPr>
          <p:nvPr>
            <p:ph type="sldImg" idx="2"/>
          </p:nvPr>
        </p:nvSpPr>
        <p:spPr>
          <a:xfrm>
            <a:off x="2271713" y="1143000"/>
            <a:ext cx="2314575" cy="3086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55:notes"/>
          <p:cNvSpPr txBox="1">
            <a:spLocks noGrp="1"/>
          </p:cNvSpPr>
          <p:nvPr>
            <p:ph type="body" idx="1"/>
          </p:nvPr>
        </p:nvSpPr>
        <p:spPr>
          <a:xfrm>
            <a:off x="685800" y="4400551"/>
            <a:ext cx="5486400" cy="36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55:notes"/>
          <p:cNvSpPr>
            <a:spLocks noGrp="1" noRot="1" noChangeAspect="1"/>
          </p:cNvSpPr>
          <p:nvPr>
            <p:ph type="sldImg" idx="2"/>
          </p:nvPr>
        </p:nvSpPr>
        <p:spPr>
          <a:xfrm>
            <a:off x="2271713" y="1143000"/>
            <a:ext cx="2314575" cy="3086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6:notes"/>
          <p:cNvSpPr txBox="1">
            <a:spLocks noGrp="1"/>
          </p:cNvSpPr>
          <p:nvPr>
            <p:ph type="body" idx="1"/>
          </p:nvPr>
        </p:nvSpPr>
        <p:spPr>
          <a:xfrm>
            <a:off x="685800" y="4400551"/>
            <a:ext cx="5486400" cy="36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56:notes"/>
          <p:cNvSpPr>
            <a:spLocks noGrp="1" noRot="1" noChangeAspect="1"/>
          </p:cNvSpPr>
          <p:nvPr>
            <p:ph type="sldImg" idx="2"/>
          </p:nvPr>
        </p:nvSpPr>
        <p:spPr>
          <a:xfrm>
            <a:off x="2271713" y="1143000"/>
            <a:ext cx="2314575" cy="3086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57:notes"/>
          <p:cNvSpPr txBox="1">
            <a:spLocks noGrp="1"/>
          </p:cNvSpPr>
          <p:nvPr>
            <p:ph type="body" idx="1"/>
          </p:nvPr>
        </p:nvSpPr>
        <p:spPr>
          <a:xfrm>
            <a:off x="685800" y="4400552"/>
            <a:ext cx="5486400" cy="360044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57:notes"/>
          <p:cNvSpPr>
            <a:spLocks noGrp="1" noRot="1" noChangeAspect="1"/>
          </p:cNvSpPr>
          <p:nvPr>
            <p:ph type="sldImg" idx="2"/>
          </p:nvPr>
        </p:nvSpPr>
        <p:spPr>
          <a:xfrm>
            <a:off x="2271713" y="1143001"/>
            <a:ext cx="23145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58:notes"/>
          <p:cNvSpPr txBox="1">
            <a:spLocks noGrp="1"/>
          </p:cNvSpPr>
          <p:nvPr>
            <p:ph type="body" idx="1"/>
          </p:nvPr>
        </p:nvSpPr>
        <p:spPr>
          <a:xfrm>
            <a:off x="685800" y="4400552"/>
            <a:ext cx="5486400" cy="360044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58:notes"/>
          <p:cNvSpPr>
            <a:spLocks noGrp="1" noRot="1" noChangeAspect="1"/>
          </p:cNvSpPr>
          <p:nvPr>
            <p:ph type="sldImg" idx="2"/>
          </p:nvPr>
        </p:nvSpPr>
        <p:spPr>
          <a:xfrm>
            <a:off x="2271713" y="1143001"/>
            <a:ext cx="23145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3" name="Google Shape;16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59:notes"/>
          <p:cNvSpPr txBox="1">
            <a:spLocks noGrp="1"/>
          </p:cNvSpPr>
          <p:nvPr>
            <p:ph type="body" idx="1"/>
          </p:nvPr>
        </p:nvSpPr>
        <p:spPr>
          <a:xfrm>
            <a:off x="685800" y="4400552"/>
            <a:ext cx="5486400" cy="360044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60:notes"/>
          <p:cNvSpPr txBox="1">
            <a:spLocks noGrp="1"/>
          </p:cNvSpPr>
          <p:nvPr>
            <p:ph type="body" idx="1"/>
          </p:nvPr>
        </p:nvSpPr>
        <p:spPr>
          <a:xfrm>
            <a:off x="685800" y="4400552"/>
            <a:ext cx="5486400" cy="360044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27</a:t>
            </a:fld>
            <a:endParaRPr/>
          </a:p>
        </p:txBody>
      </p:sp>
      <p:sp>
        <p:nvSpPr>
          <p:cNvPr id="476" name="Google Shape;476;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7" name="Google Shape;477;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0" name="Google Shape;17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 name="Google Shape;18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1" name="Google Shape;34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7" name="Google Shape;347;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3" name="Google Shape;353;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9" name="Google Shape;359;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5" name="Google Shape;365;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pic>
        <p:nvPicPr>
          <p:cNvPr id="17" name="Google Shape;17;p2" descr="Droplets-HD-Title-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 name="Google Shape;18;p2"/>
          <p:cNvSpPr txBox="1">
            <a:spLocks noGrp="1"/>
          </p:cNvSpPr>
          <p:nvPr>
            <p:ph type="ctrTitle"/>
          </p:nvPr>
        </p:nvSpPr>
        <p:spPr>
          <a:xfrm>
            <a:off x="1751012" y="1300785"/>
            <a:ext cx="8689976" cy="2509213"/>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800"/>
              <a:buFont typeface="Twentieth Century"/>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
          <p:cNvSpPr txBox="1">
            <a:spLocks noGrp="1"/>
          </p:cNvSpPr>
          <p:nvPr>
            <p:ph type="subTitle" idx="1"/>
          </p:nvPr>
        </p:nvSpPr>
        <p:spPr>
          <a:xfrm>
            <a:off x="1751012" y="3886200"/>
            <a:ext cx="8689976" cy="1371599"/>
          </a:xfrm>
          <a:prstGeom prst="rect">
            <a:avLst/>
          </a:prstGeom>
          <a:noFill/>
          <a:ln>
            <a:noFill/>
          </a:ln>
        </p:spPr>
        <p:txBody>
          <a:bodyPr spcFirstLastPara="1" wrap="square" lIns="91425" tIns="45700" rIns="91425" bIns="45700" anchor="t" anchorCtr="0">
            <a:normAutofit/>
          </a:bodyPr>
          <a:lstStyle>
            <a:lvl1pPr lvl="0" algn="ctr">
              <a:lnSpc>
                <a:spcPct val="120000"/>
              </a:lnSpc>
              <a:spcBef>
                <a:spcPts val="1000"/>
              </a:spcBef>
              <a:spcAft>
                <a:spcPts val="0"/>
              </a:spcAft>
              <a:buSzPts val="2200"/>
              <a:buNone/>
              <a:defRPr sz="2200">
                <a:solidFill>
                  <a:srgbClr val="7F7F7F"/>
                </a:solidFill>
              </a:defRPr>
            </a:lvl1pPr>
            <a:lvl2pPr lvl="1" algn="ctr">
              <a:lnSpc>
                <a:spcPct val="120000"/>
              </a:lnSpc>
              <a:spcBef>
                <a:spcPts val="500"/>
              </a:spcBef>
              <a:spcAft>
                <a:spcPts val="0"/>
              </a:spcAft>
              <a:buSzPts val="2000"/>
              <a:buNone/>
              <a:defRPr sz="20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120000"/>
              </a:lnSpc>
              <a:spcBef>
                <a:spcPts val="500"/>
              </a:spcBef>
              <a:spcAft>
                <a:spcPts val="0"/>
              </a:spcAft>
              <a:buSzPts val="1600"/>
              <a:buNone/>
              <a:defRPr sz="1600"/>
            </a:lvl6pPr>
            <a:lvl7pPr lvl="6" algn="ctr">
              <a:lnSpc>
                <a:spcPct val="120000"/>
              </a:lnSpc>
              <a:spcBef>
                <a:spcPts val="500"/>
              </a:spcBef>
              <a:spcAft>
                <a:spcPts val="0"/>
              </a:spcAft>
              <a:buSzPts val="1600"/>
              <a:buNone/>
              <a:defRPr sz="1600"/>
            </a:lvl7pPr>
            <a:lvl8pPr lvl="7" algn="ctr">
              <a:lnSpc>
                <a:spcPct val="120000"/>
              </a:lnSpc>
              <a:spcBef>
                <a:spcPts val="500"/>
              </a:spcBef>
              <a:spcAft>
                <a:spcPts val="0"/>
              </a:spcAft>
              <a:buSzPts val="1600"/>
              <a:buNone/>
              <a:defRPr sz="1600"/>
            </a:lvl8pPr>
            <a:lvl9pPr lvl="8" algn="ctr">
              <a:lnSpc>
                <a:spcPct val="120000"/>
              </a:lnSpc>
              <a:spcBef>
                <a:spcPts val="500"/>
              </a:spcBef>
              <a:spcAft>
                <a:spcPts val="0"/>
              </a:spcAft>
              <a:buSzPts val="1600"/>
              <a:buNone/>
              <a:defRPr sz="1600"/>
            </a:lvl9pPr>
          </a:lstStyle>
          <a:p>
            <a:endParaRPr/>
          </a:p>
        </p:txBody>
      </p:sp>
      <p:sp>
        <p:nvSpPr>
          <p:cNvPr id="20" name="Google Shape;20;p2"/>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2"/>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2"/>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82"/>
        <p:cNvGrpSpPr/>
        <p:nvPr/>
      </p:nvGrpSpPr>
      <p:grpSpPr>
        <a:xfrm>
          <a:off x="0" y="0"/>
          <a:ext cx="0" cy="0"/>
          <a:chOff x="0" y="0"/>
          <a:chExt cx="0" cy="0"/>
        </a:xfrm>
      </p:grpSpPr>
      <p:pic>
        <p:nvPicPr>
          <p:cNvPr id="83" name="Google Shape;83;p11"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84" name="Google Shape;84;p11"/>
          <p:cNvSpPr txBox="1">
            <a:spLocks noGrp="1"/>
          </p:cNvSpPr>
          <p:nvPr>
            <p:ph type="title"/>
          </p:nvPr>
        </p:nvSpPr>
        <p:spPr>
          <a:xfrm>
            <a:off x="913794" y="4289374"/>
            <a:ext cx="10364432" cy="81161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1"/>
          <p:cNvSpPr>
            <a:spLocks noGrp="1"/>
          </p:cNvSpPr>
          <p:nvPr>
            <p:ph type="pic" idx="2"/>
          </p:nvPr>
        </p:nvSpPr>
        <p:spPr>
          <a:xfrm>
            <a:off x="1184744" y="698261"/>
            <a:ext cx="9822532" cy="3214136"/>
          </a:xfrm>
          <a:prstGeom prst="roundRect">
            <a:avLst>
              <a:gd name="adj" fmla="val 4944"/>
            </a:avLst>
          </a:prstGeom>
          <a:noFill/>
          <a:ln w="82550" cap="sq" cmpd="sng">
            <a:solidFill>
              <a:srgbClr val="EAEAEA"/>
            </a:solidFill>
            <a:prstDash val="solid"/>
            <a:miter lim="800000"/>
            <a:headEnd type="none" w="sm" len="sm"/>
            <a:tailEnd type="none" w="sm" len="sm"/>
          </a:ln>
        </p:spPr>
      </p:sp>
      <p:sp>
        <p:nvSpPr>
          <p:cNvPr id="86" name="Google Shape;86;p11"/>
          <p:cNvSpPr txBox="1">
            <a:spLocks noGrp="1"/>
          </p:cNvSpPr>
          <p:nvPr>
            <p:ph type="body" idx="1"/>
          </p:nvPr>
        </p:nvSpPr>
        <p:spPr>
          <a:xfrm>
            <a:off x="913774" y="5108728"/>
            <a:ext cx="10364452" cy="682472"/>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87" name="Google Shape;87;p11"/>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11"/>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11"/>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90"/>
        <p:cNvGrpSpPr/>
        <p:nvPr/>
      </p:nvGrpSpPr>
      <p:grpSpPr>
        <a:xfrm>
          <a:off x="0" y="0"/>
          <a:ext cx="0" cy="0"/>
          <a:chOff x="0" y="0"/>
          <a:chExt cx="0" cy="0"/>
        </a:xfrm>
      </p:grpSpPr>
      <p:pic>
        <p:nvPicPr>
          <p:cNvPr id="91" name="Google Shape;91;p12"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92" name="Google Shape;92;p12"/>
          <p:cNvSpPr txBox="1">
            <a:spLocks noGrp="1"/>
          </p:cNvSpPr>
          <p:nvPr>
            <p:ph type="title"/>
          </p:nvPr>
        </p:nvSpPr>
        <p:spPr>
          <a:xfrm>
            <a:off x="913774" y="609599"/>
            <a:ext cx="10364452" cy="342724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2"/>
          <p:cNvSpPr txBox="1">
            <a:spLocks noGrp="1"/>
          </p:cNvSpPr>
          <p:nvPr>
            <p:ph type="body" idx="1"/>
          </p:nvPr>
        </p:nvSpPr>
        <p:spPr>
          <a:xfrm>
            <a:off x="913775" y="4204821"/>
            <a:ext cx="10364452" cy="1586380"/>
          </a:xfrm>
          <a:prstGeom prst="rect">
            <a:avLst/>
          </a:prstGeom>
          <a:noFill/>
          <a:ln>
            <a:noFill/>
          </a:ln>
        </p:spPr>
        <p:txBody>
          <a:bodyPr spcFirstLastPara="1" wrap="square" lIns="91425" tIns="45700" rIns="91425" bIns="45700" anchor="ctr"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94" name="Google Shape;94;p12"/>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12"/>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12"/>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97"/>
        <p:cNvGrpSpPr/>
        <p:nvPr/>
      </p:nvGrpSpPr>
      <p:grpSpPr>
        <a:xfrm>
          <a:off x="0" y="0"/>
          <a:ext cx="0" cy="0"/>
          <a:chOff x="0" y="0"/>
          <a:chExt cx="0" cy="0"/>
        </a:xfrm>
      </p:grpSpPr>
      <p:pic>
        <p:nvPicPr>
          <p:cNvPr id="98" name="Google Shape;98;p13"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99" name="Google Shape;99;p13"/>
          <p:cNvSpPr txBox="1">
            <a:spLocks noGrp="1"/>
          </p:cNvSpPr>
          <p:nvPr>
            <p:ph type="title"/>
          </p:nvPr>
        </p:nvSpPr>
        <p:spPr>
          <a:xfrm>
            <a:off x="1446212" y="609600"/>
            <a:ext cx="9302752" cy="299290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13"/>
          <p:cNvSpPr txBox="1">
            <a:spLocks noGrp="1"/>
          </p:cNvSpPr>
          <p:nvPr>
            <p:ph type="body" idx="1"/>
          </p:nvPr>
        </p:nvSpPr>
        <p:spPr>
          <a:xfrm>
            <a:off x="1720644" y="3610032"/>
            <a:ext cx="8752299" cy="59478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101" name="Google Shape;101;p13"/>
          <p:cNvSpPr txBox="1">
            <a:spLocks noGrp="1"/>
          </p:cNvSpPr>
          <p:nvPr>
            <p:ph type="body" idx="2"/>
          </p:nvPr>
        </p:nvSpPr>
        <p:spPr>
          <a:xfrm>
            <a:off x="913774" y="4372796"/>
            <a:ext cx="10364452" cy="1421053"/>
          </a:xfrm>
          <a:prstGeom prst="rect">
            <a:avLst/>
          </a:prstGeom>
          <a:noFill/>
          <a:ln>
            <a:noFill/>
          </a:ln>
        </p:spPr>
        <p:txBody>
          <a:bodyPr spcFirstLastPara="1" wrap="square" lIns="91425" tIns="45700" rIns="91425" bIns="45700" anchor="ctr"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102" name="Google Shape;102;p13"/>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13"/>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13"/>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105" name="Google Shape;105;p13"/>
          <p:cNvSpPr txBox="1"/>
          <p:nvPr/>
        </p:nvSpPr>
        <p:spPr>
          <a:xfrm>
            <a:off x="1001488" y="754166"/>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0"/>
              <a:buFont typeface="Twentieth Century"/>
              <a:buNone/>
            </a:pPr>
            <a:r>
              <a:rPr lang="en-US" sz="8000" b="0" i="0" u="none" strike="noStrike" cap="none">
                <a:solidFill>
                  <a:schemeClr val="dk1"/>
                </a:solidFill>
                <a:latin typeface="Twentieth Century"/>
                <a:ea typeface="Twentieth Century"/>
                <a:cs typeface="Twentieth Century"/>
                <a:sym typeface="Twentieth Century"/>
              </a:rPr>
              <a:t>“</a:t>
            </a:r>
            <a:endParaRPr sz="1400" b="0" i="0" u="none" strike="noStrike" cap="none">
              <a:solidFill>
                <a:srgbClr val="000000"/>
              </a:solidFill>
              <a:latin typeface="Arial"/>
              <a:ea typeface="Arial"/>
              <a:cs typeface="Arial"/>
              <a:sym typeface="Arial"/>
            </a:endParaRPr>
          </a:p>
        </p:txBody>
      </p:sp>
      <p:sp>
        <p:nvSpPr>
          <p:cNvPr id="106" name="Google Shape;106;p13"/>
          <p:cNvSpPr txBox="1"/>
          <p:nvPr/>
        </p:nvSpPr>
        <p:spPr>
          <a:xfrm>
            <a:off x="10557558" y="2993578"/>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0"/>
              <a:buFont typeface="Twentieth Century"/>
              <a:buNone/>
            </a:pPr>
            <a:r>
              <a:rPr lang="en-US" sz="8000" b="0" i="0" u="none" strike="noStrike" cap="none">
                <a:solidFill>
                  <a:schemeClr val="dk1"/>
                </a:solidFill>
                <a:latin typeface="Twentieth Century"/>
                <a:ea typeface="Twentieth Century"/>
                <a:cs typeface="Twentieth Century"/>
                <a:sym typeface="Twentieth Century"/>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7"/>
        <p:cNvGrpSpPr/>
        <p:nvPr/>
      </p:nvGrpSpPr>
      <p:grpSpPr>
        <a:xfrm>
          <a:off x="0" y="0"/>
          <a:ext cx="0" cy="0"/>
          <a:chOff x="0" y="0"/>
          <a:chExt cx="0" cy="0"/>
        </a:xfrm>
      </p:grpSpPr>
      <p:pic>
        <p:nvPicPr>
          <p:cNvPr id="108" name="Google Shape;108;p14"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09" name="Google Shape;109;p14"/>
          <p:cNvSpPr txBox="1">
            <a:spLocks noGrp="1"/>
          </p:cNvSpPr>
          <p:nvPr>
            <p:ph type="title"/>
          </p:nvPr>
        </p:nvSpPr>
        <p:spPr>
          <a:xfrm>
            <a:off x="913775" y="2138721"/>
            <a:ext cx="10364452" cy="2511835"/>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14"/>
          <p:cNvSpPr txBox="1">
            <a:spLocks noGrp="1"/>
          </p:cNvSpPr>
          <p:nvPr>
            <p:ph type="body" idx="1"/>
          </p:nvPr>
        </p:nvSpPr>
        <p:spPr>
          <a:xfrm>
            <a:off x="913775" y="4662335"/>
            <a:ext cx="10364452" cy="1140644"/>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111" name="Google Shape;111;p14"/>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14"/>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4"/>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14"/>
        <p:cNvGrpSpPr/>
        <p:nvPr/>
      </p:nvGrpSpPr>
      <p:grpSpPr>
        <a:xfrm>
          <a:off x="0" y="0"/>
          <a:ext cx="0" cy="0"/>
          <a:chOff x="0" y="0"/>
          <a:chExt cx="0" cy="0"/>
        </a:xfrm>
      </p:grpSpPr>
      <p:pic>
        <p:nvPicPr>
          <p:cNvPr id="115" name="Google Shape;115;p15"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16" name="Google Shape;116;p15"/>
          <p:cNvSpPr txBox="1">
            <a:spLocks noGrp="1"/>
          </p:cNvSpPr>
          <p:nvPr>
            <p:ph type="title"/>
          </p:nvPr>
        </p:nvSpPr>
        <p:spPr>
          <a:xfrm>
            <a:off x="913774" y="609600"/>
            <a:ext cx="10364452" cy="160509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15"/>
          <p:cNvSpPr txBox="1">
            <a:spLocks noGrp="1"/>
          </p:cNvSpPr>
          <p:nvPr>
            <p:ph type="body" idx="1"/>
          </p:nvPr>
        </p:nvSpPr>
        <p:spPr>
          <a:xfrm>
            <a:off x="913774" y="2367093"/>
            <a:ext cx="3298976" cy="576262"/>
          </a:xfrm>
          <a:prstGeom prst="rect">
            <a:avLst/>
          </a:prstGeom>
          <a:noFill/>
          <a:ln>
            <a:noFill/>
          </a:ln>
        </p:spPr>
        <p:txBody>
          <a:bodyPr spcFirstLastPara="1" wrap="square" lIns="91425" tIns="45700" rIns="91425" bIns="45700" anchor="b" anchorCtr="0">
            <a:noAutofit/>
          </a:bodyPr>
          <a:lstStyle>
            <a:lvl1pPr marL="457200" lvl="0" indent="-228600" algn="ctr">
              <a:lnSpc>
                <a:spcPct val="85000"/>
              </a:lnSpc>
              <a:spcBef>
                <a:spcPts val="1000"/>
              </a:spcBef>
              <a:spcAft>
                <a:spcPts val="0"/>
              </a:spcAft>
              <a:buSzPts val="2400"/>
              <a:buNone/>
              <a:defRPr sz="24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18" name="Google Shape;118;p15"/>
          <p:cNvSpPr txBox="1">
            <a:spLocks noGrp="1"/>
          </p:cNvSpPr>
          <p:nvPr>
            <p:ph type="body" idx="2"/>
          </p:nvPr>
        </p:nvSpPr>
        <p:spPr>
          <a:xfrm>
            <a:off x="913774" y="2943355"/>
            <a:ext cx="3298976" cy="2847845"/>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19" name="Google Shape;119;p15"/>
          <p:cNvSpPr txBox="1">
            <a:spLocks noGrp="1"/>
          </p:cNvSpPr>
          <p:nvPr>
            <p:ph type="body" idx="3"/>
          </p:nvPr>
        </p:nvSpPr>
        <p:spPr>
          <a:xfrm>
            <a:off x="4452389" y="2367093"/>
            <a:ext cx="3291521" cy="576262"/>
          </a:xfrm>
          <a:prstGeom prst="rect">
            <a:avLst/>
          </a:prstGeom>
          <a:noFill/>
          <a:ln>
            <a:noFill/>
          </a:ln>
        </p:spPr>
        <p:txBody>
          <a:bodyPr spcFirstLastPara="1" wrap="square" lIns="91425" tIns="45700" rIns="91425" bIns="45700" anchor="b" anchorCtr="0">
            <a:noAutofit/>
          </a:bodyPr>
          <a:lstStyle>
            <a:lvl1pPr marL="457200" lvl="0" indent="-228600" algn="ctr">
              <a:lnSpc>
                <a:spcPct val="85000"/>
              </a:lnSpc>
              <a:spcBef>
                <a:spcPts val="1000"/>
              </a:spcBef>
              <a:spcAft>
                <a:spcPts val="0"/>
              </a:spcAft>
              <a:buSzPts val="2400"/>
              <a:buNone/>
              <a:defRPr sz="24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20" name="Google Shape;120;p15"/>
          <p:cNvSpPr txBox="1">
            <a:spLocks noGrp="1"/>
          </p:cNvSpPr>
          <p:nvPr>
            <p:ph type="body" idx="4"/>
          </p:nvPr>
        </p:nvSpPr>
        <p:spPr>
          <a:xfrm>
            <a:off x="4441348" y="2943355"/>
            <a:ext cx="3303351" cy="2847845"/>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21" name="Google Shape;121;p15"/>
          <p:cNvSpPr txBox="1">
            <a:spLocks noGrp="1"/>
          </p:cNvSpPr>
          <p:nvPr>
            <p:ph type="body" idx="5"/>
          </p:nvPr>
        </p:nvSpPr>
        <p:spPr>
          <a:xfrm>
            <a:off x="7973298" y="2367093"/>
            <a:ext cx="3304928" cy="576262"/>
          </a:xfrm>
          <a:prstGeom prst="rect">
            <a:avLst/>
          </a:prstGeom>
          <a:noFill/>
          <a:ln>
            <a:noFill/>
          </a:ln>
        </p:spPr>
        <p:txBody>
          <a:bodyPr spcFirstLastPara="1" wrap="square" lIns="91425" tIns="45700" rIns="91425" bIns="45700" anchor="b" anchorCtr="0">
            <a:noAutofit/>
          </a:bodyPr>
          <a:lstStyle>
            <a:lvl1pPr marL="457200" lvl="0" indent="-228600" algn="ctr">
              <a:lnSpc>
                <a:spcPct val="85000"/>
              </a:lnSpc>
              <a:spcBef>
                <a:spcPts val="1000"/>
              </a:spcBef>
              <a:spcAft>
                <a:spcPts val="0"/>
              </a:spcAft>
              <a:buSzPts val="2400"/>
              <a:buNone/>
              <a:defRPr sz="24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22" name="Google Shape;122;p15"/>
          <p:cNvSpPr txBox="1">
            <a:spLocks noGrp="1"/>
          </p:cNvSpPr>
          <p:nvPr>
            <p:ph type="body" idx="6"/>
          </p:nvPr>
        </p:nvSpPr>
        <p:spPr>
          <a:xfrm>
            <a:off x="7973298" y="2943355"/>
            <a:ext cx="3304928" cy="2847845"/>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23" name="Google Shape;123;p15"/>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15"/>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15"/>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26"/>
        <p:cNvGrpSpPr/>
        <p:nvPr/>
      </p:nvGrpSpPr>
      <p:grpSpPr>
        <a:xfrm>
          <a:off x="0" y="0"/>
          <a:ext cx="0" cy="0"/>
          <a:chOff x="0" y="0"/>
          <a:chExt cx="0" cy="0"/>
        </a:xfrm>
      </p:grpSpPr>
      <p:pic>
        <p:nvPicPr>
          <p:cNvPr id="127" name="Google Shape;127;p16"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28" name="Google Shape;128;p16"/>
          <p:cNvSpPr txBox="1">
            <a:spLocks noGrp="1"/>
          </p:cNvSpPr>
          <p:nvPr>
            <p:ph type="title"/>
          </p:nvPr>
        </p:nvSpPr>
        <p:spPr>
          <a:xfrm>
            <a:off x="913774" y="610772"/>
            <a:ext cx="10364452" cy="160392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16"/>
          <p:cNvSpPr txBox="1">
            <a:spLocks noGrp="1"/>
          </p:cNvSpPr>
          <p:nvPr>
            <p:ph type="body" idx="1"/>
          </p:nvPr>
        </p:nvSpPr>
        <p:spPr>
          <a:xfrm>
            <a:off x="913774" y="4204820"/>
            <a:ext cx="3296409" cy="576262"/>
          </a:xfrm>
          <a:prstGeom prst="rect">
            <a:avLst/>
          </a:prstGeom>
          <a:noFill/>
          <a:ln>
            <a:noFill/>
          </a:ln>
        </p:spPr>
        <p:txBody>
          <a:bodyPr spcFirstLastPara="1" wrap="square" lIns="91425" tIns="45700" rIns="91425" bIns="45700" anchor="b" anchorCtr="0">
            <a:noAutofit/>
          </a:bodyPr>
          <a:lstStyle>
            <a:lvl1pPr marL="457200" lvl="0" indent="-228600" algn="ctr">
              <a:lnSpc>
                <a:spcPct val="85000"/>
              </a:lnSpc>
              <a:spcBef>
                <a:spcPts val="1000"/>
              </a:spcBef>
              <a:spcAft>
                <a:spcPts val="0"/>
              </a:spcAft>
              <a:buSzPts val="2200"/>
              <a:buNone/>
              <a:defRPr sz="22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30" name="Google Shape;130;p16"/>
          <p:cNvSpPr>
            <a:spLocks noGrp="1"/>
          </p:cNvSpPr>
          <p:nvPr>
            <p:ph type="pic" idx="2"/>
          </p:nvPr>
        </p:nvSpPr>
        <p:spPr>
          <a:xfrm>
            <a:off x="913774" y="2367093"/>
            <a:ext cx="3296409" cy="1524000"/>
          </a:xfrm>
          <a:prstGeom prst="roundRect">
            <a:avLst>
              <a:gd name="adj" fmla="val 9363"/>
            </a:avLst>
          </a:prstGeom>
          <a:noFill/>
          <a:ln w="82550" cap="sq" cmpd="sng">
            <a:solidFill>
              <a:srgbClr val="EAEAEA"/>
            </a:solidFill>
            <a:prstDash val="solid"/>
            <a:miter lim="800000"/>
            <a:headEnd type="none" w="sm" len="sm"/>
            <a:tailEnd type="none" w="sm" len="sm"/>
          </a:ln>
        </p:spPr>
      </p:sp>
      <p:sp>
        <p:nvSpPr>
          <p:cNvPr id="131" name="Google Shape;131;p16"/>
          <p:cNvSpPr txBox="1">
            <a:spLocks noGrp="1"/>
          </p:cNvSpPr>
          <p:nvPr>
            <p:ph type="body" idx="3"/>
          </p:nvPr>
        </p:nvSpPr>
        <p:spPr>
          <a:xfrm>
            <a:off x="913774" y="4781082"/>
            <a:ext cx="3296409" cy="1010118"/>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32" name="Google Shape;132;p16"/>
          <p:cNvSpPr txBox="1">
            <a:spLocks noGrp="1"/>
          </p:cNvSpPr>
          <p:nvPr>
            <p:ph type="body" idx="4"/>
          </p:nvPr>
        </p:nvSpPr>
        <p:spPr>
          <a:xfrm>
            <a:off x="4442759" y="4204820"/>
            <a:ext cx="3301828" cy="576262"/>
          </a:xfrm>
          <a:prstGeom prst="rect">
            <a:avLst/>
          </a:prstGeom>
          <a:noFill/>
          <a:ln>
            <a:noFill/>
          </a:ln>
        </p:spPr>
        <p:txBody>
          <a:bodyPr spcFirstLastPara="1" wrap="square" lIns="91425" tIns="45700" rIns="91425" bIns="45700" anchor="b" anchorCtr="0">
            <a:noAutofit/>
          </a:bodyPr>
          <a:lstStyle>
            <a:lvl1pPr marL="457200" lvl="0" indent="-228600" algn="ctr">
              <a:lnSpc>
                <a:spcPct val="85000"/>
              </a:lnSpc>
              <a:spcBef>
                <a:spcPts val="1000"/>
              </a:spcBef>
              <a:spcAft>
                <a:spcPts val="0"/>
              </a:spcAft>
              <a:buSzPts val="2200"/>
              <a:buNone/>
              <a:defRPr sz="22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33" name="Google Shape;133;p16"/>
          <p:cNvSpPr>
            <a:spLocks noGrp="1"/>
          </p:cNvSpPr>
          <p:nvPr>
            <p:ph type="pic" idx="5"/>
          </p:nvPr>
        </p:nvSpPr>
        <p:spPr>
          <a:xfrm>
            <a:off x="4441348" y="2367093"/>
            <a:ext cx="3303352" cy="1524000"/>
          </a:xfrm>
          <a:prstGeom prst="roundRect">
            <a:avLst>
              <a:gd name="adj" fmla="val 8841"/>
            </a:avLst>
          </a:prstGeom>
          <a:noFill/>
          <a:ln w="82550" cap="sq" cmpd="sng">
            <a:solidFill>
              <a:srgbClr val="EAEAEA"/>
            </a:solidFill>
            <a:prstDash val="solid"/>
            <a:miter lim="800000"/>
            <a:headEnd type="none" w="sm" len="sm"/>
            <a:tailEnd type="none" w="sm" len="sm"/>
          </a:ln>
        </p:spPr>
      </p:sp>
      <p:sp>
        <p:nvSpPr>
          <p:cNvPr id="134" name="Google Shape;134;p16"/>
          <p:cNvSpPr txBox="1">
            <a:spLocks noGrp="1"/>
          </p:cNvSpPr>
          <p:nvPr>
            <p:ph type="body" idx="6"/>
          </p:nvPr>
        </p:nvSpPr>
        <p:spPr>
          <a:xfrm>
            <a:off x="4441348" y="4781080"/>
            <a:ext cx="3303352" cy="1010119"/>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35" name="Google Shape;135;p16"/>
          <p:cNvSpPr txBox="1">
            <a:spLocks noGrp="1"/>
          </p:cNvSpPr>
          <p:nvPr>
            <p:ph type="body" idx="7"/>
          </p:nvPr>
        </p:nvSpPr>
        <p:spPr>
          <a:xfrm>
            <a:off x="7973298" y="4204820"/>
            <a:ext cx="3300681" cy="576262"/>
          </a:xfrm>
          <a:prstGeom prst="rect">
            <a:avLst/>
          </a:prstGeom>
          <a:noFill/>
          <a:ln>
            <a:noFill/>
          </a:ln>
        </p:spPr>
        <p:txBody>
          <a:bodyPr spcFirstLastPara="1" wrap="square" lIns="91425" tIns="45700" rIns="91425" bIns="45700" anchor="b" anchorCtr="0">
            <a:noAutofit/>
          </a:bodyPr>
          <a:lstStyle>
            <a:lvl1pPr marL="457200" lvl="0" indent="-228600" algn="ctr">
              <a:lnSpc>
                <a:spcPct val="85000"/>
              </a:lnSpc>
              <a:spcBef>
                <a:spcPts val="1000"/>
              </a:spcBef>
              <a:spcAft>
                <a:spcPts val="0"/>
              </a:spcAft>
              <a:buSzPts val="2200"/>
              <a:buNone/>
              <a:defRPr sz="22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36" name="Google Shape;136;p16"/>
          <p:cNvSpPr>
            <a:spLocks noGrp="1"/>
          </p:cNvSpPr>
          <p:nvPr>
            <p:ph type="pic" idx="8"/>
          </p:nvPr>
        </p:nvSpPr>
        <p:spPr>
          <a:xfrm>
            <a:off x="7973298" y="2367093"/>
            <a:ext cx="3304928" cy="1524000"/>
          </a:xfrm>
          <a:prstGeom prst="roundRect">
            <a:avLst>
              <a:gd name="adj" fmla="val 8841"/>
            </a:avLst>
          </a:prstGeom>
          <a:noFill/>
          <a:ln w="82550" cap="sq" cmpd="sng">
            <a:solidFill>
              <a:srgbClr val="EAEAEA"/>
            </a:solidFill>
            <a:prstDash val="solid"/>
            <a:miter lim="800000"/>
            <a:headEnd type="none" w="sm" len="sm"/>
            <a:tailEnd type="none" w="sm" len="sm"/>
          </a:ln>
        </p:spPr>
      </p:sp>
      <p:sp>
        <p:nvSpPr>
          <p:cNvPr id="137" name="Google Shape;137;p16"/>
          <p:cNvSpPr txBox="1">
            <a:spLocks noGrp="1"/>
          </p:cNvSpPr>
          <p:nvPr>
            <p:ph type="body" idx="9"/>
          </p:nvPr>
        </p:nvSpPr>
        <p:spPr>
          <a:xfrm>
            <a:off x="7973173" y="4781078"/>
            <a:ext cx="3305053" cy="1010121"/>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38" name="Google Shape;138;p16"/>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16"/>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p16"/>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1"/>
        <p:cNvGrpSpPr/>
        <p:nvPr/>
      </p:nvGrpSpPr>
      <p:grpSpPr>
        <a:xfrm>
          <a:off x="0" y="0"/>
          <a:ext cx="0" cy="0"/>
          <a:chOff x="0" y="0"/>
          <a:chExt cx="0" cy="0"/>
        </a:xfrm>
      </p:grpSpPr>
      <p:pic>
        <p:nvPicPr>
          <p:cNvPr id="142" name="Google Shape;142;p17"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43" name="Google Shape;143;p17"/>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 name="Google Shape;144;p17"/>
          <p:cNvSpPr txBox="1">
            <a:spLocks noGrp="1"/>
          </p:cNvSpPr>
          <p:nvPr>
            <p:ph type="body" idx="1"/>
          </p:nvPr>
        </p:nvSpPr>
        <p:spPr>
          <a:xfrm rot="5400000">
            <a:off x="4383948" y="-1103079"/>
            <a:ext cx="3424107" cy="10364452"/>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145" name="Google Shape;145;p17"/>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17"/>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p17"/>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8"/>
        <p:cNvGrpSpPr/>
        <p:nvPr/>
      </p:nvGrpSpPr>
      <p:grpSpPr>
        <a:xfrm>
          <a:off x="0" y="0"/>
          <a:ext cx="0" cy="0"/>
          <a:chOff x="0" y="0"/>
          <a:chExt cx="0" cy="0"/>
        </a:xfrm>
      </p:grpSpPr>
      <p:pic>
        <p:nvPicPr>
          <p:cNvPr id="149" name="Google Shape;149;p18"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50" name="Google Shape;150;p18"/>
          <p:cNvSpPr txBox="1">
            <a:spLocks noGrp="1"/>
          </p:cNvSpPr>
          <p:nvPr>
            <p:ph type="title"/>
          </p:nvPr>
        </p:nvSpPr>
        <p:spPr>
          <a:xfrm rot="5400000">
            <a:off x="7410763" y="1923737"/>
            <a:ext cx="5181599" cy="255332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Twentieth Century"/>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18"/>
          <p:cNvSpPr txBox="1">
            <a:spLocks noGrp="1"/>
          </p:cNvSpPr>
          <p:nvPr>
            <p:ph type="body" idx="1"/>
          </p:nvPr>
        </p:nvSpPr>
        <p:spPr>
          <a:xfrm rot="5400000">
            <a:off x="2152338" y="-628961"/>
            <a:ext cx="5181599" cy="7658724"/>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152" name="Google Shape;152;p18"/>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p18"/>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18"/>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pic>
        <p:nvPicPr>
          <p:cNvPr id="24" name="Google Shape;24;p3"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5" name="Google Shape;25;p3"/>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3"/>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pic>
        <p:nvPicPr>
          <p:cNvPr id="29" name="Google Shape;29;p4"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30" name="Google Shape;30;p4"/>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4"/>
          <p:cNvSpPr txBox="1">
            <a:spLocks noGrp="1"/>
          </p:cNvSpPr>
          <p:nvPr>
            <p:ph type="body" idx="1"/>
          </p:nvPr>
        </p:nvSpPr>
        <p:spPr>
          <a:xfrm>
            <a:off x="913774" y="2367092"/>
            <a:ext cx="10363826" cy="342410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32" name="Google Shape;32;p4"/>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pic>
        <p:nvPicPr>
          <p:cNvPr id="36" name="Google Shape;36;p5"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37" name="Google Shape;37;p5"/>
          <p:cNvSpPr txBox="1">
            <a:spLocks noGrp="1"/>
          </p:cNvSpPr>
          <p:nvPr>
            <p:ph type="title"/>
          </p:nvPr>
        </p:nvSpPr>
        <p:spPr>
          <a:xfrm>
            <a:off x="913774" y="828563"/>
            <a:ext cx="10351752" cy="2736819"/>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000"/>
              <a:buFont typeface="Twentieth Century"/>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5"/>
          <p:cNvSpPr txBox="1">
            <a:spLocks noGrp="1"/>
          </p:cNvSpPr>
          <p:nvPr>
            <p:ph type="body" idx="1"/>
          </p:nvPr>
        </p:nvSpPr>
        <p:spPr>
          <a:xfrm>
            <a:off x="913774" y="3657457"/>
            <a:ext cx="10351752" cy="1368183"/>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2000"/>
              <a:buNone/>
              <a:defRPr sz="2000">
                <a:solidFill>
                  <a:srgbClr val="7F7F7F"/>
                </a:solidFill>
              </a:defRPr>
            </a:lvl1pPr>
            <a:lvl2pPr marL="914400" lvl="1" indent="-228600" algn="l">
              <a:lnSpc>
                <a:spcPct val="120000"/>
              </a:lnSpc>
              <a:spcBef>
                <a:spcPts val="500"/>
              </a:spcBef>
              <a:spcAft>
                <a:spcPts val="0"/>
              </a:spcAft>
              <a:buSzPts val="2000"/>
              <a:buNone/>
              <a:defRPr sz="2000">
                <a:solidFill>
                  <a:srgbClr val="888888"/>
                </a:solidFill>
              </a:defRPr>
            </a:lvl2pPr>
            <a:lvl3pPr marL="1371600" lvl="2" indent="-228600" algn="l">
              <a:lnSpc>
                <a:spcPct val="120000"/>
              </a:lnSpc>
              <a:spcBef>
                <a:spcPts val="500"/>
              </a:spcBef>
              <a:spcAft>
                <a:spcPts val="0"/>
              </a:spcAft>
              <a:buSzPts val="1800"/>
              <a:buNone/>
              <a:defRPr sz="1800">
                <a:solidFill>
                  <a:srgbClr val="888888"/>
                </a:solidFill>
              </a:defRPr>
            </a:lvl3pPr>
            <a:lvl4pPr marL="1828800" lvl="3" indent="-228600" algn="l">
              <a:lnSpc>
                <a:spcPct val="120000"/>
              </a:lnSpc>
              <a:spcBef>
                <a:spcPts val="500"/>
              </a:spcBef>
              <a:spcAft>
                <a:spcPts val="0"/>
              </a:spcAft>
              <a:buSzPts val="1600"/>
              <a:buNone/>
              <a:defRPr sz="1600">
                <a:solidFill>
                  <a:srgbClr val="888888"/>
                </a:solidFill>
              </a:defRPr>
            </a:lvl4pPr>
            <a:lvl5pPr marL="2286000" lvl="4" indent="-228600" algn="l">
              <a:lnSpc>
                <a:spcPct val="120000"/>
              </a:lnSpc>
              <a:spcBef>
                <a:spcPts val="500"/>
              </a:spcBef>
              <a:spcAft>
                <a:spcPts val="0"/>
              </a:spcAft>
              <a:buSzPts val="1600"/>
              <a:buNone/>
              <a:defRPr sz="1600">
                <a:solidFill>
                  <a:srgbClr val="888888"/>
                </a:solidFill>
              </a:defRPr>
            </a:lvl5pPr>
            <a:lvl6pPr marL="2743200" lvl="5" indent="-228600" algn="l">
              <a:lnSpc>
                <a:spcPct val="120000"/>
              </a:lnSpc>
              <a:spcBef>
                <a:spcPts val="500"/>
              </a:spcBef>
              <a:spcAft>
                <a:spcPts val="0"/>
              </a:spcAft>
              <a:buSzPts val="1600"/>
              <a:buNone/>
              <a:defRPr sz="1600">
                <a:solidFill>
                  <a:srgbClr val="888888"/>
                </a:solidFill>
              </a:defRPr>
            </a:lvl6pPr>
            <a:lvl7pPr marL="3200400" lvl="6" indent="-228600" algn="l">
              <a:lnSpc>
                <a:spcPct val="120000"/>
              </a:lnSpc>
              <a:spcBef>
                <a:spcPts val="500"/>
              </a:spcBef>
              <a:spcAft>
                <a:spcPts val="0"/>
              </a:spcAft>
              <a:buSzPts val="1600"/>
              <a:buNone/>
              <a:defRPr sz="1600">
                <a:solidFill>
                  <a:srgbClr val="888888"/>
                </a:solidFill>
              </a:defRPr>
            </a:lvl7pPr>
            <a:lvl8pPr marL="3657600" lvl="7" indent="-228600" algn="l">
              <a:lnSpc>
                <a:spcPct val="120000"/>
              </a:lnSpc>
              <a:spcBef>
                <a:spcPts val="500"/>
              </a:spcBef>
              <a:spcAft>
                <a:spcPts val="0"/>
              </a:spcAft>
              <a:buSzPts val="1600"/>
              <a:buNone/>
              <a:defRPr sz="1600">
                <a:solidFill>
                  <a:srgbClr val="888888"/>
                </a:solidFill>
              </a:defRPr>
            </a:lvl8pPr>
            <a:lvl9pPr marL="4114800" lvl="8" indent="-228600" algn="l">
              <a:lnSpc>
                <a:spcPct val="120000"/>
              </a:lnSpc>
              <a:spcBef>
                <a:spcPts val="500"/>
              </a:spcBef>
              <a:spcAft>
                <a:spcPts val="0"/>
              </a:spcAft>
              <a:buSzPts val="1600"/>
              <a:buNone/>
              <a:defRPr sz="1600">
                <a:solidFill>
                  <a:srgbClr val="888888"/>
                </a:solidFill>
              </a:defRPr>
            </a:lvl9pPr>
          </a:lstStyle>
          <a:p>
            <a:endParaRPr/>
          </a:p>
        </p:txBody>
      </p:sp>
      <p:sp>
        <p:nvSpPr>
          <p:cNvPr id="39" name="Google Shape;39;p5"/>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5"/>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5"/>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pic>
        <p:nvPicPr>
          <p:cNvPr id="43" name="Google Shape;43;p6"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4" name="Google Shape;44;p6"/>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6"/>
          <p:cNvSpPr txBox="1">
            <a:spLocks noGrp="1"/>
          </p:cNvSpPr>
          <p:nvPr>
            <p:ph type="body" idx="1"/>
          </p:nvPr>
        </p:nvSpPr>
        <p:spPr>
          <a:xfrm>
            <a:off x="913774" y="2367092"/>
            <a:ext cx="5106026" cy="342410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46" name="Google Shape;46;p6"/>
          <p:cNvSpPr txBox="1">
            <a:spLocks noGrp="1"/>
          </p:cNvSpPr>
          <p:nvPr>
            <p:ph type="body" idx="2"/>
          </p:nvPr>
        </p:nvSpPr>
        <p:spPr>
          <a:xfrm>
            <a:off x="6172200" y="2367092"/>
            <a:ext cx="5105400" cy="342410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47" name="Google Shape;47;p6"/>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6"/>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6"/>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
        <p:cNvGrpSpPr/>
        <p:nvPr/>
      </p:nvGrpSpPr>
      <p:grpSpPr>
        <a:xfrm>
          <a:off x="0" y="0"/>
          <a:ext cx="0" cy="0"/>
          <a:chOff x="0" y="0"/>
          <a:chExt cx="0" cy="0"/>
        </a:xfrm>
      </p:grpSpPr>
      <p:pic>
        <p:nvPicPr>
          <p:cNvPr id="51" name="Google Shape;51;p7"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52" name="Google Shape;52;p7"/>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7"/>
          <p:cNvSpPr txBox="1">
            <a:spLocks noGrp="1"/>
          </p:cNvSpPr>
          <p:nvPr>
            <p:ph type="body" idx="1"/>
          </p:nvPr>
        </p:nvSpPr>
        <p:spPr>
          <a:xfrm>
            <a:off x="1146328" y="2371018"/>
            <a:ext cx="4873474" cy="679994"/>
          </a:xfrm>
          <a:prstGeom prst="rect">
            <a:avLst/>
          </a:prstGeom>
          <a:noFill/>
          <a:ln>
            <a:noFill/>
          </a:ln>
        </p:spPr>
        <p:txBody>
          <a:bodyPr spcFirstLastPara="1" wrap="square" lIns="91425" tIns="45700" rIns="91425" bIns="45700" anchor="b" anchorCtr="0">
            <a:noAutofit/>
          </a:bodyPr>
          <a:lstStyle>
            <a:lvl1pPr marL="457200" lvl="0" indent="-228600" algn="l">
              <a:lnSpc>
                <a:spcPct val="85000"/>
              </a:lnSpc>
              <a:spcBef>
                <a:spcPts val="1000"/>
              </a:spcBef>
              <a:spcAft>
                <a:spcPts val="0"/>
              </a:spcAft>
              <a:buSzPts val="2600"/>
              <a:buNone/>
              <a:defRPr sz="26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54" name="Google Shape;54;p7"/>
          <p:cNvSpPr txBox="1">
            <a:spLocks noGrp="1"/>
          </p:cNvSpPr>
          <p:nvPr>
            <p:ph type="body" idx="2"/>
          </p:nvPr>
        </p:nvSpPr>
        <p:spPr>
          <a:xfrm>
            <a:off x="913774" y="3051012"/>
            <a:ext cx="5106027" cy="274018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55" name="Google Shape;55;p7"/>
          <p:cNvSpPr txBox="1">
            <a:spLocks noGrp="1"/>
          </p:cNvSpPr>
          <p:nvPr>
            <p:ph type="body" idx="3"/>
          </p:nvPr>
        </p:nvSpPr>
        <p:spPr>
          <a:xfrm>
            <a:off x="6396423" y="2371018"/>
            <a:ext cx="4881804" cy="679994"/>
          </a:xfrm>
          <a:prstGeom prst="rect">
            <a:avLst/>
          </a:prstGeom>
          <a:noFill/>
          <a:ln>
            <a:noFill/>
          </a:ln>
        </p:spPr>
        <p:txBody>
          <a:bodyPr spcFirstLastPara="1" wrap="square" lIns="91425" tIns="45700" rIns="91425" bIns="45700" anchor="b" anchorCtr="0">
            <a:noAutofit/>
          </a:bodyPr>
          <a:lstStyle>
            <a:lvl1pPr marL="457200" lvl="0" indent="-228600" algn="l">
              <a:lnSpc>
                <a:spcPct val="85000"/>
              </a:lnSpc>
              <a:spcBef>
                <a:spcPts val="1000"/>
              </a:spcBef>
              <a:spcAft>
                <a:spcPts val="0"/>
              </a:spcAft>
              <a:buSzPts val="2600"/>
              <a:buNone/>
              <a:defRPr sz="26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56" name="Google Shape;56;p7"/>
          <p:cNvSpPr txBox="1">
            <a:spLocks noGrp="1"/>
          </p:cNvSpPr>
          <p:nvPr>
            <p:ph type="body" idx="4"/>
          </p:nvPr>
        </p:nvSpPr>
        <p:spPr>
          <a:xfrm>
            <a:off x="6172200" y="3051012"/>
            <a:ext cx="5105401" cy="274018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57" name="Google Shape;57;p7"/>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7"/>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7"/>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pic>
        <p:nvPicPr>
          <p:cNvPr id="61" name="Google Shape;61;p8"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62" name="Google Shape;62;p8"/>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8"/>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8"/>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8"/>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6"/>
        <p:cNvGrpSpPr/>
        <p:nvPr/>
      </p:nvGrpSpPr>
      <p:grpSpPr>
        <a:xfrm>
          <a:off x="0" y="0"/>
          <a:ext cx="0" cy="0"/>
          <a:chOff x="0" y="0"/>
          <a:chExt cx="0" cy="0"/>
        </a:xfrm>
      </p:grpSpPr>
      <p:pic>
        <p:nvPicPr>
          <p:cNvPr id="67" name="Google Shape;67;p9"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68" name="Google Shape;68;p9"/>
          <p:cNvSpPr txBox="1">
            <a:spLocks noGrp="1"/>
          </p:cNvSpPr>
          <p:nvPr>
            <p:ph type="title"/>
          </p:nvPr>
        </p:nvSpPr>
        <p:spPr>
          <a:xfrm>
            <a:off x="913775" y="609600"/>
            <a:ext cx="3935688" cy="2023252"/>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9"/>
          <p:cNvSpPr txBox="1">
            <a:spLocks noGrp="1"/>
          </p:cNvSpPr>
          <p:nvPr>
            <p:ph type="body" idx="1"/>
          </p:nvPr>
        </p:nvSpPr>
        <p:spPr>
          <a:xfrm>
            <a:off x="5078062" y="609600"/>
            <a:ext cx="6200163" cy="5181599"/>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70" name="Google Shape;70;p9"/>
          <p:cNvSpPr txBox="1">
            <a:spLocks noGrp="1"/>
          </p:cNvSpPr>
          <p:nvPr>
            <p:ph type="body" idx="2"/>
          </p:nvPr>
        </p:nvSpPr>
        <p:spPr>
          <a:xfrm>
            <a:off x="913774" y="2632852"/>
            <a:ext cx="3935689" cy="3158348"/>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71" name="Google Shape;71;p9"/>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9"/>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9"/>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4"/>
        <p:cNvGrpSpPr/>
        <p:nvPr/>
      </p:nvGrpSpPr>
      <p:grpSpPr>
        <a:xfrm>
          <a:off x="0" y="0"/>
          <a:ext cx="0" cy="0"/>
          <a:chOff x="0" y="0"/>
          <a:chExt cx="0" cy="0"/>
        </a:xfrm>
      </p:grpSpPr>
      <p:pic>
        <p:nvPicPr>
          <p:cNvPr id="75" name="Google Shape;75;p10"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76" name="Google Shape;76;p10"/>
          <p:cNvSpPr txBox="1">
            <a:spLocks noGrp="1"/>
          </p:cNvSpPr>
          <p:nvPr>
            <p:ph type="title"/>
          </p:nvPr>
        </p:nvSpPr>
        <p:spPr>
          <a:xfrm>
            <a:off x="913774" y="609600"/>
            <a:ext cx="5934969" cy="2023254"/>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0"/>
          <p:cNvSpPr>
            <a:spLocks noGrp="1"/>
          </p:cNvSpPr>
          <p:nvPr>
            <p:ph type="pic" idx="2"/>
          </p:nvPr>
        </p:nvSpPr>
        <p:spPr>
          <a:xfrm>
            <a:off x="7424803" y="609601"/>
            <a:ext cx="3255358" cy="5181600"/>
          </a:xfrm>
          <a:prstGeom prst="roundRect">
            <a:avLst>
              <a:gd name="adj" fmla="val 4943"/>
            </a:avLst>
          </a:prstGeom>
          <a:noFill/>
          <a:ln w="82550" cap="sq" cmpd="sng">
            <a:solidFill>
              <a:srgbClr val="EAEAEA"/>
            </a:solidFill>
            <a:prstDash val="solid"/>
            <a:miter lim="800000"/>
            <a:headEnd type="none" w="sm" len="sm"/>
            <a:tailEnd type="none" w="sm" len="sm"/>
          </a:ln>
        </p:spPr>
      </p:sp>
      <p:sp>
        <p:nvSpPr>
          <p:cNvPr id="78" name="Google Shape;78;p10"/>
          <p:cNvSpPr txBox="1">
            <a:spLocks noGrp="1"/>
          </p:cNvSpPr>
          <p:nvPr>
            <p:ph type="body" idx="1"/>
          </p:nvPr>
        </p:nvSpPr>
        <p:spPr>
          <a:xfrm>
            <a:off x="913794" y="2632852"/>
            <a:ext cx="5934949" cy="3158347"/>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79" name="Google Shape;79;p10"/>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0"/>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0"/>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100000">
              <a:srgbClr val="B7B7B7"/>
            </a:gs>
          </a:gsLst>
          <a:lin ang="5400000" scaled="0"/>
        </a:gradFill>
        <a:effectLst/>
      </p:bgPr>
    </p:bg>
    <p:spTree>
      <p:nvGrpSpPr>
        <p:cNvPr id="1" name="Shape 9"/>
        <p:cNvGrpSpPr/>
        <p:nvPr/>
      </p:nvGrpSpPr>
      <p:grpSpPr>
        <a:xfrm>
          <a:off x="0" y="0"/>
          <a:ext cx="0" cy="0"/>
          <a:chOff x="0" y="0"/>
          <a:chExt cx="0" cy="0"/>
        </a:xfrm>
      </p:grpSpPr>
      <p:pic>
        <p:nvPicPr>
          <p:cNvPr id="10" name="Google Shape;10;p1" descr="\\DROBO-FS\QuickDrops\JB\PPTX NG\Droplets\LightingOverlay.png"/>
          <p:cNvPicPr preferRelativeResize="0"/>
          <p:nvPr/>
        </p:nvPicPr>
        <p:blipFill rotWithShape="1">
          <a:blip r:embed="rId19">
            <a:alphaModFix/>
          </a:blip>
          <a:srcRect/>
          <a:stretch/>
        </p:blipFill>
        <p:spPr>
          <a:xfrm>
            <a:off x="0" y="-1"/>
            <a:ext cx="12192003" cy="6858001"/>
          </a:xfrm>
          <a:prstGeom prst="rect">
            <a:avLst/>
          </a:prstGeom>
          <a:noFill/>
          <a:ln>
            <a:noFill/>
          </a:ln>
        </p:spPr>
      </p:pic>
      <p:sp>
        <p:nvSpPr>
          <p:cNvPr id="11" name="Google Shape;11;p1"/>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dk1"/>
              </a:buClr>
              <a:buSzPts val="3600"/>
              <a:buFont typeface="Twentieth Century"/>
              <a:buNone/>
              <a:defRPr sz="3600" b="0" i="0" u="none" strike="noStrike" cap="none">
                <a:solidFill>
                  <a:schemeClr val="dk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12" name="Google Shape;12;p1"/>
          <p:cNvSpPr txBox="1">
            <a:spLocks noGrp="1"/>
          </p:cNvSpPr>
          <p:nvPr>
            <p:ph type="body" idx="1"/>
          </p:nvPr>
        </p:nvSpPr>
        <p:spPr>
          <a:xfrm>
            <a:off x="913775" y="2367093"/>
            <a:ext cx="10364452" cy="3424107"/>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20000"/>
              </a:lnSpc>
              <a:spcBef>
                <a:spcPts val="1000"/>
              </a:spcBef>
              <a:spcAft>
                <a:spcPts val="0"/>
              </a:spcAft>
              <a:buClr>
                <a:schemeClr val="dk1"/>
              </a:buClr>
              <a:buSzPts val="2000"/>
              <a:buFont typeface="Arial"/>
              <a:buChar char="•"/>
              <a:defRPr sz="2000" b="0" i="0" u="none" strike="noStrike" cap="none">
                <a:solidFill>
                  <a:schemeClr val="dk1"/>
                </a:solidFill>
                <a:latin typeface="Twentieth Century"/>
                <a:ea typeface="Twentieth Century"/>
                <a:cs typeface="Twentieth Century"/>
                <a:sym typeface="Twentieth Century"/>
              </a:defRPr>
            </a:lvl1pPr>
            <a:lvl2pPr marL="914400" marR="0" lvl="1" indent="-342900"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Twentieth Century"/>
                <a:ea typeface="Twentieth Century"/>
                <a:cs typeface="Twentieth Century"/>
                <a:sym typeface="Twentieth Century"/>
              </a:defRPr>
            </a:lvl2pPr>
            <a:lvl3pPr marL="1371600" marR="0" lvl="2"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Twentieth Century"/>
                <a:ea typeface="Twentieth Century"/>
                <a:cs typeface="Twentieth Century"/>
                <a:sym typeface="Twentieth Century"/>
              </a:defRPr>
            </a:lvl3pPr>
            <a:lvl4pPr marL="1828800" marR="0" lvl="3"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4pPr>
            <a:lvl5pPr marL="2286000" marR="0" lvl="4"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5pPr>
            <a:lvl6pPr marL="2743200" marR="0" lvl="5"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3" name="Google Shape;13;p1"/>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00" b="0" i="0" u="none" strike="noStrike" cap="none">
                <a:solidFill>
                  <a:schemeClr val="dk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4" name="Google Shape;14;p1"/>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00" b="0" i="0" u="none" strike="noStrike" cap="none">
                <a:solidFill>
                  <a:schemeClr val="dk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5" name="Google Shape;15;p1"/>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pic>
        <p:nvPicPr>
          <p:cNvPr id="8" name="Picture 4" descr="ITEC_new-removebg.png"/>
          <p:cNvPicPr>
            <a:picLocks noChangeAspect="1" noChangeArrowheads="1"/>
          </p:cNvPicPr>
          <p:nvPr userDrawn="1"/>
        </p:nvPicPr>
        <p:blipFill>
          <a:blip r:embed="rId20"/>
          <a:srcRect/>
          <a:stretch>
            <a:fillRect/>
          </a:stretch>
        </p:blipFill>
        <p:spPr bwMode="auto">
          <a:xfrm>
            <a:off x="76200" y="65172"/>
            <a:ext cx="1066800" cy="1059782"/>
          </a:xfrm>
          <a:prstGeom prst="rect">
            <a:avLst/>
          </a:prstGeom>
          <a:noFill/>
          <a:ln w="9525">
            <a:noFill/>
            <a:miter lim="800000"/>
            <a:headEnd/>
            <a:tailEnd/>
          </a:ln>
        </p:spPr>
      </p:pic>
      <p:pic>
        <p:nvPicPr>
          <p:cNvPr id="9" name="Picture 8" descr="File:C-DAC LogoTransp.png - Wikipedia"/>
          <p:cNvPicPr/>
          <p:nvPr userDrawn="1"/>
        </p:nvPicPr>
        <p:blipFill>
          <a:blip r:embed="rId21"/>
          <a:srcRect/>
          <a:stretch>
            <a:fillRect/>
          </a:stretch>
        </p:blipFill>
        <p:spPr bwMode="auto">
          <a:xfrm>
            <a:off x="10493828" y="138415"/>
            <a:ext cx="1388012" cy="759656"/>
          </a:xfrm>
          <a:prstGeom prst="rect">
            <a:avLst/>
          </a:prstGeom>
          <a:noFill/>
          <a:ln w="9525">
            <a:noFill/>
            <a:miter lim="800000"/>
            <a:headEnd/>
            <a:tailEnd/>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d2h0cx97tjks2p.cloudfront.net/blogs/wp-content/uploads/sites/2/2019/08/reinforcement-learning.jpg"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4.jpeg"/></Relationships>
</file>

<file path=ppt/slides/_rels/slide26.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txBox="1">
            <a:spLocks noGrp="1"/>
          </p:cNvSpPr>
          <p:nvPr>
            <p:ph type="ctrTitle"/>
          </p:nvPr>
        </p:nvSpPr>
        <p:spPr>
          <a:xfrm>
            <a:off x="1751012" y="1300785"/>
            <a:ext cx="8689976" cy="2509213"/>
          </a:xfrm>
          <a:prstGeom prst="rect">
            <a:avLst/>
          </a:prstGeom>
          <a:noFill/>
          <a:ln>
            <a:noFill/>
          </a:ln>
        </p:spPr>
        <p:txBody>
          <a:bodyPr spcFirstLastPara="1" wrap="square" lIns="91425" tIns="45700" rIns="91425" bIns="45700" anchor="b" anchorCtr="0">
            <a:normAutofit/>
          </a:bodyPr>
          <a:lstStyle/>
          <a:p>
            <a:pPr xmlns:a="http://schemas.openxmlformats.org/drawingml/2006/main" marL="0" lvl="0" indent="0" algn="ctr" rtl="0">
              <a:lnSpc>
                <a:spcPct val="90000"/>
              </a:lnSpc>
              <a:spcBef>
                <a:spcPts val="0"/>
              </a:spcBef>
              <a:spcAft>
                <a:spcPts val="0"/>
              </a:spcAft>
              <a:buClr>
                <a:schemeClr val="dk1"/>
              </a:buClr>
              <a:buSzPts val="4800"/>
              <a:buFont typeface="Twentieth Century"/>
              <a:buNone/>
            </a:pPr>
            <a:r xmlns:a="http://schemas.openxmlformats.org/drawingml/2006/main">
              <a:rPr lang="es" dirty="0"/>
              <a:t>SESIÓN 1</a:t>
            </a:r>
            <a:endParaRPr xmlns:a="http://schemas.openxmlformats.org/drawingml/2006/main" dirty="0"/>
          </a:p>
        </p:txBody>
      </p:sp>
      <p:sp>
        <p:nvSpPr>
          <p:cNvPr id="160" name="Google Shape;160;p19"/>
          <p:cNvSpPr txBox="1">
            <a:spLocks noGrp="1"/>
          </p:cNvSpPr>
          <p:nvPr>
            <p:ph type="subTitle" idx="1"/>
          </p:nvPr>
        </p:nvSpPr>
        <p:spPr>
          <a:xfrm>
            <a:off x="1751012" y="3886200"/>
            <a:ext cx="8689976" cy="1371599"/>
          </a:xfrm>
          <a:prstGeom prst="rect">
            <a:avLst/>
          </a:prstGeom>
          <a:noFill/>
          <a:ln>
            <a:noFill/>
          </a:ln>
        </p:spPr>
        <p:txBody>
          <a:bodyPr spcFirstLastPara="1" wrap="square" lIns="91425" tIns="45700" rIns="91425" bIns="45700" anchor="t" anchorCtr="0">
            <a:normAutofit/>
          </a:bodyPr>
          <a:lstStyle/>
          <a:p>
            <a:pPr xmlns:a="http://schemas.openxmlformats.org/drawingml/2006/main" marL="0" lvl="0" indent="0" algn="ctr" rtl="0">
              <a:lnSpc>
                <a:spcPct val="120000"/>
              </a:lnSpc>
              <a:spcBef>
                <a:spcPts val="0"/>
              </a:spcBef>
              <a:spcAft>
                <a:spcPts val="0"/>
              </a:spcAft>
              <a:buSzPts val="6000"/>
              <a:buNone/>
            </a:pPr>
            <a:r xmlns:a="http://schemas.openxmlformats.org/drawingml/2006/main">
              <a:rPr lang="es" sz="6000">
                <a:latin typeface="Twentieth Century"/>
                <a:ea typeface="Twentieth Century"/>
                <a:cs typeface="Twentieth Century"/>
                <a:sym typeface="Twentieth Century"/>
              </a:rPr>
              <a:t>INTRODUCCIÓN A LA IA</a:t>
            </a:r>
            <a:endParaRPr xmlns:a="http://schemas.openxmlformats.org/drawingml/2006/ma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8"/>
          <p:cNvSpPr txBox="1">
            <a:spLocks noGrp="1"/>
          </p:cNvSpPr>
          <p:nvPr>
            <p:ph type="body" idx="1"/>
          </p:nvPr>
        </p:nvSpPr>
        <p:spPr>
          <a:xfrm>
            <a:off x="655092" y="1957658"/>
            <a:ext cx="10881815" cy="3424107"/>
          </a:xfrm>
          <a:prstGeom prst="rect">
            <a:avLst/>
          </a:prstGeom>
          <a:noFill/>
          <a:ln>
            <a:noFill/>
          </a:ln>
        </p:spPr>
        <p:txBody>
          <a:bodyPr spcFirstLastPara="1" wrap="square" lIns="91425" tIns="45700" rIns="91425" bIns="45700" anchor="t" anchorCtr="0">
            <a:noAutofit/>
          </a:bodyPr>
          <a:lstStyle/>
          <a:p>
            <a:pPr xmlns:a="http://schemas.openxmlformats.org/drawingml/2006/main" marL="0" lvl="0" indent="0" algn="l" rtl="0">
              <a:lnSpc>
                <a:spcPct val="120000"/>
              </a:lnSpc>
              <a:spcBef>
                <a:spcPts val="0"/>
              </a:spcBef>
              <a:spcAft>
                <a:spcPts val="0"/>
              </a:spcAft>
              <a:buSzPts val="1800"/>
              <a:buNone/>
            </a:pPr>
            <a:r xmlns:a="http://schemas.openxmlformats.org/drawingml/2006/main">
              <a:rPr lang="es" sz="1800" cap="none">
                <a:latin typeface="Times New Roman"/>
                <a:ea typeface="Times New Roman"/>
                <a:cs typeface="Times New Roman"/>
                <a:sym typeface="Times New Roman"/>
              </a:rPr>
              <a:t>3. Teoría de la mente</a:t>
            </a:r>
            <a:endParaRPr xmlns:a="http://schemas.openxmlformats.org/drawingml/2006/main"/>
          </a:p>
          <a:p>
            <a:pPr xmlns:a="http://schemas.openxmlformats.org/drawingml/2006/main" marL="228600" lvl="0" indent="-228600" algn="l" rtl="0">
              <a:lnSpc>
                <a:spcPct val="120000"/>
              </a:lnSpc>
              <a:spcBef>
                <a:spcPts val="1000"/>
              </a:spcBef>
              <a:spcAft>
                <a:spcPts val="0"/>
              </a:spcAft>
              <a:buSzPts val="1800"/>
              <a:buChar char="•"/>
            </a:pPr>
            <a:r xmlns:a="http://schemas.openxmlformats.org/drawingml/2006/main">
              <a:rPr lang="es" sz="1800" cap="none">
                <a:latin typeface="Times New Roman"/>
                <a:ea typeface="Times New Roman"/>
                <a:cs typeface="Times New Roman"/>
                <a:sym typeface="Times New Roman"/>
              </a:rPr>
              <a:t>Teoría de la Mente La IA debería comprender las emociones, las personas y las creencias humanas y poder interactuar socialmente como los humanos.</a:t>
            </a:r>
            <a:endParaRPr xmlns:a="http://schemas.openxmlformats.org/drawingml/2006/main"/>
          </a:p>
          <a:p>
            <a:pPr xmlns:a="http://schemas.openxmlformats.org/drawingml/2006/main" marL="228600" lvl="0" indent="-228600" algn="l" rtl="0">
              <a:lnSpc>
                <a:spcPct val="120000"/>
              </a:lnSpc>
              <a:spcBef>
                <a:spcPts val="1000"/>
              </a:spcBef>
              <a:spcAft>
                <a:spcPts val="0"/>
              </a:spcAft>
              <a:buSzPts val="1800"/>
              <a:buChar char="•"/>
            </a:pPr>
            <a:r xmlns:a="http://schemas.openxmlformats.org/drawingml/2006/main">
              <a:rPr lang="es" sz="1800" cap="none">
                <a:latin typeface="Times New Roman"/>
                <a:ea typeface="Times New Roman"/>
                <a:cs typeface="Times New Roman"/>
                <a:sym typeface="Times New Roman"/>
              </a:rPr>
              <a:t>Este tipo de máquinas de IA aún no están desarrolladas, pero los investigadores están haciendo muchos esfuerzos y mejoras para desarrollar dichas máquinas de IA.</a:t>
            </a:r>
            <a:endParaRPr xmlns:a="http://schemas.openxmlformats.org/drawingml/2006/main"/>
          </a:p>
          <a:p>
            <a:pPr xmlns:a="http://schemas.openxmlformats.org/drawingml/2006/main" marL="228600" lvl="0" indent="-228600" algn="l" rtl="0">
              <a:lnSpc>
                <a:spcPct val="120000"/>
              </a:lnSpc>
              <a:spcBef>
                <a:spcPts val="1000"/>
              </a:spcBef>
              <a:spcAft>
                <a:spcPts val="0"/>
              </a:spcAft>
              <a:buSzPts val="1800"/>
              <a:buChar char="•"/>
            </a:pPr>
            <a:r xmlns:a="http://schemas.openxmlformats.org/drawingml/2006/main">
              <a:rPr lang="es" sz="1800" cap="none">
                <a:latin typeface="Times New Roman"/>
                <a:ea typeface="Times New Roman"/>
                <a:cs typeface="Times New Roman"/>
                <a:sym typeface="Times New Roman"/>
              </a:rPr>
              <a:t>Por ejemplo, un ejemplo del mundo real de la teoría de la mente AI es Kismet, Sophia de Hanson Robotics.</a:t>
            </a:r>
            <a:endParaRPr xmlns:a="http://schemas.openxmlformats.org/drawingml/2006/main" sz="1800" cap="none">
              <a:latin typeface="Times New Roman"/>
              <a:ea typeface="Times New Roman"/>
              <a:cs typeface="Times New Roman"/>
              <a:sym typeface="Times New Roman"/>
            </a:endParaRPr>
          </a:p>
          <a:p>
            <a:pPr xmlns:a="http://schemas.openxmlformats.org/drawingml/2006/main" marL="228600" lvl="0" indent="-228600" algn="l" rtl="0">
              <a:lnSpc>
                <a:spcPct val="120000"/>
              </a:lnSpc>
              <a:spcBef>
                <a:spcPts val="1000"/>
              </a:spcBef>
              <a:spcAft>
                <a:spcPts val="0"/>
              </a:spcAft>
              <a:buSzPts val="1800"/>
              <a:buChar char="•"/>
            </a:pPr>
            <a:r xmlns:a="http://schemas.openxmlformats.org/drawingml/2006/main">
              <a:rPr lang="es" sz="1800" cap="none">
                <a:latin typeface="Times New Roman"/>
                <a:ea typeface="Times New Roman"/>
                <a:cs typeface="Times New Roman"/>
                <a:sym typeface="Times New Roman"/>
              </a:rPr>
              <a:t>4. Autoconciencia</a:t>
            </a:r>
            <a:endParaRPr xmlns:a="http://schemas.openxmlformats.org/drawingml/2006/main"/>
          </a:p>
          <a:p>
            <a:pPr xmlns:a="http://schemas.openxmlformats.org/drawingml/2006/main" marL="228600" lvl="0" indent="-228600" algn="l" rtl="0">
              <a:lnSpc>
                <a:spcPct val="120000"/>
              </a:lnSpc>
              <a:spcBef>
                <a:spcPts val="1000"/>
              </a:spcBef>
              <a:spcAft>
                <a:spcPts val="0"/>
              </a:spcAft>
              <a:buSzPts val="1800"/>
              <a:buChar char="•"/>
            </a:pPr>
            <a:r xmlns:a="http://schemas.openxmlformats.org/drawingml/2006/main">
              <a:rPr lang="es" sz="1800" cap="none">
                <a:latin typeface="Times New Roman"/>
                <a:ea typeface="Times New Roman"/>
                <a:cs typeface="Times New Roman"/>
                <a:sym typeface="Times New Roman"/>
              </a:rPr>
              <a:t>La IA de autoconciencia es el futuro de la Inteligencia Artificial. Estas máquinas serán súper inteligentes y tendrán su propia conciencia, sentimientos y autoconciencia.</a:t>
            </a:r>
            <a:endParaRPr xmlns:a="http://schemas.openxmlformats.org/drawingml/2006/main"/>
          </a:p>
          <a:p>
            <a:pPr xmlns:a="http://schemas.openxmlformats.org/drawingml/2006/main" marL="228600" lvl="0" indent="-228600" algn="l" rtl="0">
              <a:lnSpc>
                <a:spcPct val="120000"/>
              </a:lnSpc>
              <a:spcBef>
                <a:spcPts val="1000"/>
              </a:spcBef>
              <a:spcAft>
                <a:spcPts val="0"/>
              </a:spcAft>
              <a:buSzPts val="1800"/>
              <a:buChar char="•"/>
            </a:pPr>
            <a:r xmlns:a="http://schemas.openxmlformats.org/drawingml/2006/main">
              <a:rPr lang="es" sz="1800" cap="none">
                <a:latin typeface="Times New Roman"/>
                <a:ea typeface="Times New Roman"/>
                <a:cs typeface="Times New Roman"/>
                <a:sym typeface="Times New Roman"/>
              </a:rPr>
              <a:t>Estas máquinas serán más inteligentes que la mente humana.</a:t>
            </a:r>
            <a:endParaRPr xmlns:a="http://schemas.openxmlformats.org/drawingml/2006/main"/>
          </a:p>
          <a:p>
            <a:pPr xmlns:a="http://schemas.openxmlformats.org/drawingml/2006/main" marL="228600" lvl="0" indent="-228600" algn="l" rtl="0">
              <a:lnSpc>
                <a:spcPct val="120000"/>
              </a:lnSpc>
              <a:spcBef>
                <a:spcPts val="1000"/>
              </a:spcBef>
              <a:spcAft>
                <a:spcPts val="0"/>
              </a:spcAft>
              <a:buSzPts val="1800"/>
              <a:buChar char="•"/>
            </a:pPr>
            <a:r xmlns:a="http://schemas.openxmlformats.org/drawingml/2006/main">
              <a:rPr lang="es" sz="1800" cap="none">
                <a:latin typeface="Times New Roman"/>
                <a:ea typeface="Times New Roman"/>
                <a:cs typeface="Times New Roman"/>
                <a:sym typeface="Times New Roman"/>
              </a:rPr>
              <a:t>La IA de autoconciencia todavía no existe en la realidad y es un concepto hipotético.</a:t>
            </a:r>
            <a:endParaRPr xmlns:a="http://schemas.openxmlformats.org/drawingml/2006/main"/>
          </a:p>
          <a:p>
            <a:pPr marL="0" lvl="0" indent="0" algn="l" rtl="0">
              <a:lnSpc>
                <a:spcPct val="120000"/>
              </a:lnSpc>
              <a:spcBef>
                <a:spcPts val="1000"/>
              </a:spcBef>
              <a:spcAft>
                <a:spcPts val="0"/>
              </a:spcAft>
              <a:buSzPts val="1800"/>
              <a:buNone/>
            </a:pPr>
            <a:endParaRPr sz="1800" cap="none">
              <a:latin typeface="Times New Roman"/>
              <a:ea typeface="Times New Roman"/>
              <a:cs typeface="Times New Roman"/>
              <a:sym typeface="Times New Roman"/>
            </a:endParaRPr>
          </a:p>
        </p:txBody>
      </p:sp>
      <p:sp>
        <p:nvSpPr>
          <p:cNvPr id="374" name="Google Shape;374;p48"/>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p>
            <a:pPr xmlns:a="http://schemas.openxmlformats.org/drawingml/2006/main" marL="0" lvl="0" indent="0" algn="ctr" rtl="0">
              <a:lnSpc>
                <a:spcPct val="90000"/>
              </a:lnSpc>
              <a:spcBef>
                <a:spcPts val="0"/>
              </a:spcBef>
              <a:spcAft>
                <a:spcPts val="0"/>
              </a:spcAft>
              <a:buClr>
                <a:schemeClr val="dk1"/>
              </a:buClr>
              <a:buSzPts val="3600"/>
              <a:buFont typeface="Twentieth Century"/>
              <a:buNone/>
            </a:pPr>
            <a:r xmlns:a="http://schemas.openxmlformats.org/drawingml/2006/main">
              <a:rPr lang="es" sz="3600" b="0" i="0" u="none" strike="noStrike" cap="none">
                <a:solidFill>
                  <a:schemeClr val="dk1"/>
                </a:solidFill>
                <a:latin typeface="Twentieth Century"/>
                <a:ea typeface="Twentieth Century"/>
                <a:cs typeface="Twentieth Century"/>
                <a:sym typeface="Twentieth Century"/>
              </a:rPr>
              <a:t>TIPOS DE INTELIGENCIA ARTIFICIAL-TIPO 2</a:t>
            </a:r>
            <a:endParaRPr xmlns:a="http://schemas.openxmlformats.org/drawingml/2006/main" sz="3600" b="0" i="0" u="none" strike="noStrike" cap="none">
              <a:solidFill>
                <a:schemeClr val="dk1"/>
              </a:solidFill>
              <a:latin typeface="Twentieth Century"/>
              <a:ea typeface="Twentieth Century"/>
              <a:cs typeface="Twentieth Century"/>
              <a:sym typeface="Twentieth Century"/>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pic>
        <p:nvPicPr>
          <p:cNvPr id="379" name="Google Shape;379;p49"/>
          <p:cNvPicPr preferRelativeResize="0"/>
          <p:nvPr/>
        </p:nvPicPr>
        <p:blipFill rotWithShape="1">
          <a:blip r:embed="rId3">
            <a:alphaModFix/>
          </a:blip>
          <a:srcRect/>
          <a:stretch/>
        </p:blipFill>
        <p:spPr>
          <a:xfrm>
            <a:off x="1787857" y="941697"/>
            <a:ext cx="8557146" cy="5813946"/>
          </a:xfrm>
          <a:prstGeom prst="rect">
            <a:avLst/>
          </a:prstGeom>
          <a:noFill/>
          <a:ln>
            <a:noFill/>
          </a:ln>
        </p:spPr>
      </p:pic>
      <p:sp>
        <p:nvSpPr>
          <p:cNvPr id="380" name="Google Shape;380;p49"/>
          <p:cNvSpPr txBox="1"/>
          <p:nvPr/>
        </p:nvSpPr>
        <p:spPr>
          <a:xfrm>
            <a:off x="2209800" y="114300"/>
            <a:ext cx="7772400" cy="1143000"/>
          </a:xfrm>
          <a:prstGeom prst="rect">
            <a:avLst/>
          </a:prstGeom>
          <a:noFill/>
          <a:ln>
            <a:noFill/>
          </a:ln>
        </p:spPr>
        <p:txBody>
          <a:bodyPr spcFirstLastPara="1" wrap="square" lIns="91425" tIns="45700" rIns="91425" bIns="45700" anchor="t" anchorCtr="0">
            <a:noAutofit/>
          </a:bodyPr>
          <a:lstStyle/>
          <a:p>
            <a:pPr xmlns:a="http://schemas.openxmlformats.org/drawingml/2006/main" marL="0" marR="0" lvl="0" indent="0" algn="l" rtl="0">
              <a:lnSpc>
                <a:spcPct val="90000"/>
              </a:lnSpc>
              <a:spcBef>
                <a:spcPts val="0"/>
              </a:spcBef>
              <a:spcAft>
                <a:spcPts val="0"/>
              </a:spcAft>
              <a:buClr>
                <a:schemeClr val="dk1"/>
              </a:buClr>
              <a:buSzPts val="4400"/>
              <a:buFont typeface="Twentieth Century"/>
              <a:buNone/>
            </a:pPr>
            <a:r xmlns:a="http://schemas.openxmlformats.org/drawingml/2006/main">
              <a:rPr lang="es" sz="4400" b="0" i="0" u="none" strike="noStrike" cap="none">
                <a:solidFill>
                  <a:schemeClr val="dk1"/>
                </a:solidFill>
                <a:latin typeface="Twentieth Century"/>
                <a:ea typeface="Twentieth Century"/>
                <a:cs typeface="Twentieth Century"/>
                <a:sym typeface="Twentieth Century"/>
              </a:rPr>
              <a:t>Aplicaciones de inteligencia artificial</a:t>
            </a:r>
            <a:endParaRPr xmlns:a="http://schemas.openxmlformats.org/drawingml/2006/main" sz="4400" b="0" i="0" u="none" strike="noStrike" cap="none">
              <a:solidFill>
                <a:schemeClr val="dk1"/>
              </a:solidFill>
              <a:latin typeface="Twentieth Century"/>
              <a:ea typeface="Twentieth Century"/>
              <a:cs typeface="Twentieth Century"/>
              <a:sym typeface="Twentieth Centur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9"/>
                                        </p:tgtEl>
                                        <p:attrNameLst>
                                          <p:attrName>style.visibility</p:attrName>
                                        </p:attrNameLst>
                                      </p:cBhvr>
                                      <p:to>
                                        <p:strVal val="visible"/>
                                      </p:to>
                                    </p:set>
                                    <p:animEffect transition="in" filter="fade">
                                      <p:cBhvr>
                                        <p:cTn id="7" dur="500"/>
                                        <p:tgtEl>
                                          <p:spTgt spid="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60"/>
          <p:cNvSpPr txBox="1">
            <a:spLocks noGrp="1"/>
          </p:cNvSpPr>
          <p:nvPr>
            <p:ph type="body" idx="4294967295"/>
          </p:nvPr>
        </p:nvSpPr>
        <p:spPr>
          <a:xfrm>
            <a:off x="0" y="201613"/>
            <a:ext cx="10515600" cy="4351337"/>
          </a:xfrm>
          <a:prstGeom prst="rect">
            <a:avLst/>
          </a:prstGeom>
          <a:noFill/>
          <a:ln>
            <a:noFill/>
          </a:ln>
        </p:spPr>
        <p:txBody>
          <a:bodyPr spcFirstLastPara="1" wrap="square" lIns="91425" tIns="45700" rIns="91425" bIns="45700" anchor="t" anchorCtr="0">
            <a:normAutofit/>
          </a:bodyPr>
          <a:lstStyle/>
          <a:p>
            <a:pPr xmlns:a="http://schemas.openxmlformats.org/drawingml/2006/main" marL="0" lvl="0" indent="0" algn="l" rtl="0">
              <a:lnSpc>
                <a:spcPct val="120000"/>
              </a:lnSpc>
              <a:spcBef>
                <a:spcPts val="0"/>
              </a:spcBef>
              <a:spcAft>
                <a:spcPts val="0"/>
              </a:spcAft>
              <a:buSzPts val="4400"/>
              <a:buNone/>
            </a:pPr>
            <a:r xmlns:a="http://schemas.openxmlformats.org/drawingml/2006/main">
              <a:rPr lang="es" sz="4400">
                <a:latin typeface="Twentieth Century"/>
                <a:ea typeface="Twentieth Century"/>
                <a:cs typeface="Twentieth Century"/>
                <a:sym typeface="Twentieth Century"/>
              </a:rPr>
              <a:t>ALGUNOS PROBLEMAS DE IA SON MUY DIFÍCILES</a:t>
            </a:r>
            <a:endParaRPr xmlns:a="http://schemas.openxmlformats.org/drawingml/2006/main"/>
          </a:p>
        </p:txBody>
      </p:sp>
      <p:pic>
        <p:nvPicPr>
          <p:cNvPr id="459" name="Google Shape;459;p60"/>
          <p:cNvPicPr preferRelativeResize="0"/>
          <p:nvPr/>
        </p:nvPicPr>
        <p:blipFill rotWithShape="1">
          <a:blip r:embed="rId3">
            <a:alphaModFix/>
          </a:blip>
          <a:srcRect/>
          <a:stretch/>
        </p:blipFill>
        <p:spPr>
          <a:xfrm>
            <a:off x="691377" y="2073039"/>
            <a:ext cx="4367743" cy="3275807"/>
          </a:xfrm>
          <a:prstGeom prst="rect">
            <a:avLst/>
          </a:prstGeom>
          <a:noFill/>
          <a:ln>
            <a:noFill/>
          </a:ln>
        </p:spPr>
      </p:pic>
      <p:pic>
        <p:nvPicPr>
          <p:cNvPr id="460" name="Google Shape;460;p60"/>
          <p:cNvPicPr preferRelativeResize="0"/>
          <p:nvPr/>
        </p:nvPicPr>
        <p:blipFill rotWithShape="1">
          <a:blip r:embed="rId4">
            <a:alphaModFix/>
          </a:blip>
          <a:srcRect/>
          <a:stretch/>
        </p:blipFill>
        <p:spPr>
          <a:xfrm>
            <a:off x="7053309" y="2073039"/>
            <a:ext cx="4244871" cy="314040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61"/>
          <p:cNvSpPr/>
          <p:nvPr/>
        </p:nvSpPr>
        <p:spPr>
          <a:xfrm>
            <a:off x="4343400" y="4343400"/>
            <a:ext cx="6048756" cy="22860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466" name="Google Shape;466;p61"/>
          <p:cNvSpPr txBox="1"/>
          <p:nvPr/>
        </p:nvSpPr>
        <p:spPr>
          <a:xfrm>
            <a:off x="2169668" y="1464310"/>
            <a:ext cx="7710170" cy="2717411"/>
          </a:xfrm>
          <a:prstGeom prst="rect">
            <a:avLst/>
          </a:prstGeom>
          <a:noFill/>
          <a:ln>
            <a:noFill/>
          </a:ln>
        </p:spPr>
        <p:txBody>
          <a:bodyPr spcFirstLastPara="1" wrap="square" lIns="0" tIns="41900" rIns="0" bIns="0" anchor="t" anchorCtr="0">
            <a:spAutoFit/>
          </a:bodyPr>
          <a:lstStyle/>
          <a:p>
            <a:pPr xmlns:a="http://schemas.openxmlformats.org/drawingml/2006/main" marL="268605" marR="481330" lvl="0" indent="-256540" algn="l" rtl="0">
              <a:lnSpc>
                <a:spcPct val="91950"/>
              </a:lnSpc>
              <a:spcBef>
                <a:spcPts val="0"/>
              </a:spcBef>
              <a:spcAft>
                <a:spcPts val="0"/>
              </a:spcAft>
              <a:buClr>
                <a:srgbClr val="2CA1BE"/>
              </a:buClr>
              <a:buSzPts val="1353"/>
              <a:buFont typeface="Times New Roman"/>
              <a:buChar char=""/>
            </a:pPr>
            <a:r xmlns:a="http://schemas.openxmlformats.org/drawingml/2006/main">
              <a:rPr lang="es" sz="2000" b="0" i="0" u="none" strike="noStrike" cap="none">
                <a:solidFill>
                  <a:schemeClr val="dk1"/>
                </a:solidFill>
                <a:latin typeface="Times New Roman"/>
                <a:ea typeface="Times New Roman"/>
                <a:cs typeface="Times New Roman"/>
                <a:sym typeface="Times New Roman"/>
              </a:rPr>
              <a:t>Sophia es un robot humanoide social desarrollado por la empresa Hanson Robotics, con sede en Hong Kong.</a:t>
            </a:r>
            <a:endParaRPr xmlns:a="http://schemas.openxmlformats.org/drawingml/2006/main" sz="1400" b="0" i="0" u="none" strike="noStrike" cap="none">
              <a:solidFill>
                <a:srgbClr val="000000"/>
              </a:solidFill>
              <a:latin typeface="Arial"/>
              <a:ea typeface="Arial"/>
              <a:cs typeface="Arial"/>
              <a:sym typeface="Arial"/>
            </a:endParaRPr>
          </a:p>
          <a:p>
            <a:pPr marL="0" marR="0" lvl="0" indent="0" algn="l" rtl="0">
              <a:lnSpc>
                <a:spcPct val="100000"/>
              </a:lnSpc>
              <a:spcBef>
                <a:spcPts val="35"/>
              </a:spcBef>
              <a:spcAft>
                <a:spcPts val="0"/>
              </a:spcAft>
              <a:buClr>
                <a:srgbClr val="2CA1BE"/>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xmlns:a="http://schemas.openxmlformats.org/drawingml/2006/main" marL="268605" marR="0" lvl="0" indent="-256540" algn="l" rtl="0">
              <a:lnSpc>
                <a:spcPct val="100000"/>
              </a:lnSpc>
              <a:spcBef>
                <a:spcPts val="5"/>
              </a:spcBef>
              <a:spcAft>
                <a:spcPts val="0"/>
              </a:spcAft>
              <a:buClr>
                <a:srgbClr val="2CA1BE"/>
              </a:buClr>
              <a:buSzPts val="1353"/>
              <a:buFont typeface="Times New Roman"/>
              <a:buChar char=""/>
            </a:pPr>
            <a:r xmlns:a="http://schemas.openxmlformats.org/drawingml/2006/main">
              <a:rPr lang="es" sz="2000" b="0" i="0" u="none" strike="noStrike" cap="none">
                <a:solidFill>
                  <a:schemeClr val="dk1"/>
                </a:solidFill>
                <a:latin typeface="Times New Roman"/>
                <a:ea typeface="Times New Roman"/>
                <a:cs typeface="Times New Roman"/>
                <a:sym typeface="Times New Roman"/>
              </a:rPr>
              <a:t>Sophia fue activada el 19 de abril de 2015.</a:t>
            </a:r>
            <a:endParaRPr xmlns:a="http://schemas.openxmlformats.org/drawingml/2006/main" sz="1400" b="0" i="0" u="none" strike="noStrike" cap="none">
              <a:solidFill>
                <a:srgbClr val="000000"/>
              </a:solidFill>
              <a:latin typeface="Arial"/>
              <a:ea typeface="Arial"/>
              <a:cs typeface="Arial"/>
              <a:sym typeface="Arial"/>
            </a:endParaRPr>
          </a:p>
          <a:p>
            <a:pPr marL="0" marR="0" lvl="0" indent="0" algn="l" rtl="0">
              <a:lnSpc>
                <a:spcPct val="100000"/>
              </a:lnSpc>
              <a:spcBef>
                <a:spcPts val="15"/>
              </a:spcBef>
              <a:spcAft>
                <a:spcPts val="0"/>
              </a:spcAft>
              <a:buClr>
                <a:srgbClr val="2CA1BE"/>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xmlns:a="http://schemas.openxmlformats.org/drawingml/2006/main" marL="268605" marR="21590" lvl="0" indent="-256540" algn="l" rtl="0">
              <a:lnSpc>
                <a:spcPct val="91950"/>
              </a:lnSpc>
              <a:spcBef>
                <a:spcPts val="0"/>
              </a:spcBef>
              <a:spcAft>
                <a:spcPts val="0"/>
              </a:spcAft>
              <a:buClr>
                <a:srgbClr val="2CA1BE"/>
              </a:buClr>
              <a:buSzPts val="1353"/>
              <a:buFont typeface="Times New Roman"/>
              <a:buChar char=""/>
            </a:pPr>
            <a:r xmlns:a="http://schemas.openxmlformats.org/drawingml/2006/main">
              <a:rPr lang="es" sz="2000" b="0" i="0" u="none" strike="noStrike" cap="none">
                <a:solidFill>
                  <a:schemeClr val="dk1"/>
                </a:solidFill>
                <a:latin typeface="Times New Roman"/>
                <a:ea typeface="Times New Roman"/>
                <a:cs typeface="Times New Roman"/>
                <a:sym typeface="Times New Roman"/>
              </a:rPr>
              <a:t>Hizo su primera aparición pública en el Festival South by Southwest a mediados de marzo de 2016 en Estados Unidos.</a:t>
            </a:r>
            <a:endParaRPr xmlns:a="http://schemas.openxmlformats.org/drawingml/2006/main" sz="1400" b="0" i="0" u="none" strike="noStrike" cap="none">
              <a:solidFill>
                <a:srgbClr val="000000"/>
              </a:solidFill>
              <a:latin typeface="Arial"/>
              <a:ea typeface="Arial"/>
              <a:cs typeface="Arial"/>
              <a:sym typeface="Arial"/>
            </a:endParaRPr>
          </a:p>
          <a:p>
            <a:pPr marL="0" marR="0" lvl="0" indent="0" algn="l" rtl="0">
              <a:lnSpc>
                <a:spcPct val="100000"/>
              </a:lnSpc>
              <a:spcBef>
                <a:spcPts val="50"/>
              </a:spcBef>
              <a:spcAft>
                <a:spcPts val="0"/>
              </a:spcAft>
              <a:buClr>
                <a:srgbClr val="2CA1BE"/>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xmlns:a="http://schemas.openxmlformats.org/drawingml/2006/main" marL="268605" marR="5080" lvl="0" indent="-256540" algn="l" rtl="0">
              <a:lnSpc>
                <a:spcPct val="91950"/>
              </a:lnSpc>
              <a:spcBef>
                <a:spcPts val="0"/>
              </a:spcBef>
              <a:spcAft>
                <a:spcPts val="0"/>
              </a:spcAft>
              <a:buClr>
                <a:srgbClr val="2CA1BE"/>
              </a:buClr>
              <a:buSzPts val="1353"/>
              <a:buFont typeface="Times New Roman"/>
              <a:buChar char=""/>
            </a:pPr>
            <a:r xmlns:a="http://schemas.openxmlformats.org/drawingml/2006/main">
              <a:rPr lang="es" sz="2000" b="0" i="0" u="none" strike="noStrike" cap="none">
                <a:solidFill>
                  <a:schemeClr val="dk1"/>
                </a:solidFill>
                <a:latin typeface="Times New Roman"/>
                <a:ea typeface="Times New Roman"/>
                <a:cs typeface="Times New Roman"/>
                <a:sym typeface="Times New Roman"/>
              </a:rPr>
              <a:t>En octubre de 2017, Sophia se convirtió en ciudadana de Arabia Saudita, el primer robot en recibir la ciudadanía en cualquier país.</a:t>
            </a:r>
            <a:endParaRPr xmlns:a="http://schemas.openxmlformats.org/drawingml/2006/main" sz="1400" b="0" i="0" u="none" strike="noStrike" cap="none">
              <a:solidFill>
                <a:srgbClr val="000000"/>
              </a:solidFill>
              <a:latin typeface="Arial"/>
              <a:ea typeface="Arial"/>
              <a:cs typeface="Arial"/>
              <a:sym typeface="Arial"/>
            </a:endParaRPr>
          </a:p>
        </p:txBody>
      </p:sp>
      <p:sp>
        <p:nvSpPr>
          <p:cNvPr id="467" name="Google Shape;467;p61"/>
          <p:cNvSpPr txBox="1"/>
          <p:nvPr/>
        </p:nvSpPr>
        <p:spPr>
          <a:xfrm>
            <a:off x="913775" y="479944"/>
            <a:ext cx="10364451" cy="1232055"/>
          </a:xfrm>
          <a:prstGeom prst="rect">
            <a:avLst/>
          </a:prstGeom>
          <a:noFill/>
          <a:ln>
            <a:noFill/>
          </a:ln>
        </p:spPr>
        <p:txBody>
          <a:bodyPr spcFirstLastPara="1" wrap="square" lIns="91425" tIns="45700" rIns="91425" bIns="45700" anchor="t" anchorCtr="0">
            <a:normAutofit/>
          </a:bodyPr>
          <a:lstStyle/>
          <a:p>
            <a:pPr xmlns:a="http://schemas.openxmlformats.org/drawingml/2006/main" marL="0" marR="0" lvl="0" indent="0" algn="ctr" rtl="0">
              <a:lnSpc>
                <a:spcPct val="90000"/>
              </a:lnSpc>
              <a:spcBef>
                <a:spcPts val="0"/>
              </a:spcBef>
              <a:spcAft>
                <a:spcPts val="0"/>
              </a:spcAft>
              <a:buClr>
                <a:schemeClr val="dk1"/>
              </a:buClr>
              <a:buSzPts val="4400"/>
              <a:buFont typeface="Twentieth Century"/>
              <a:buNone/>
            </a:pPr>
            <a:r xmlns:a="http://schemas.openxmlformats.org/drawingml/2006/main">
              <a:rPr lang="es" sz="4400" b="0" i="0" u="none" strike="noStrike" cap="none">
                <a:solidFill>
                  <a:schemeClr val="dk1"/>
                </a:solidFill>
                <a:latin typeface="Twentieth Century"/>
                <a:ea typeface="Twentieth Century"/>
                <a:cs typeface="Twentieth Century"/>
                <a:sym typeface="Twentieth Century"/>
              </a:rPr>
              <a:t>ROBOT HUMANOIDE</a:t>
            </a:r>
            <a:endParaRPr xmlns:a="http://schemas.openxmlformats.org/drawingml/2006/main" sz="4400" b="0" i="0" u="none" strike="noStrike" cap="none">
              <a:solidFill>
                <a:schemeClr val="dk1"/>
              </a:solidFill>
              <a:latin typeface="Twentieth Century"/>
              <a:ea typeface="Twentieth Century"/>
              <a:cs typeface="Twentieth Century"/>
              <a:sym typeface="Twentieth Century"/>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pic>
        <p:nvPicPr>
          <p:cNvPr id="472" name="Google Shape;472;p62"/>
          <p:cNvPicPr preferRelativeResize="0"/>
          <p:nvPr/>
        </p:nvPicPr>
        <p:blipFill rotWithShape="1">
          <a:blip r:embed="rId3">
            <a:alphaModFix/>
          </a:blip>
          <a:srcRect/>
          <a:stretch/>
        </p:blipFill>
        <p:spPr>
          <a:xfrm>
            <a:off x="3152775" y="1733550"/>
            <a:ext cx="5886450" cy="3390900"/>
          </a:xfrm>
          <a:prstGeom prst="rect">
            <a:avLst/>
          </a:prstGeom>
          <a:noFill/>
          <a:ln>
            <a:noFill/>
          </a:ln>
        </p:spPr>
      </p:pic>
      <p:sp>
        <p:nvSpPr>
          <p:cNvPr id="473" name="Google Shape;473;p62"/>
          <p:cNvSpPr txBox="1"/>
          <p:nvPr/>
        </p:nvSpPr>
        <p:spPr>
          <a:xfrm>
            <a:off x="913775" y="479944"/>
            <a:ext cx="10364451" cy="1232055"/>
          </a:xfrm>
          <a:prstGeom prst="rect">
            <a:avLst/>
          </a:prstGeom>
          <a:noFill/>
          <a:ln>
            <a:noFill/>
          </a:ln>
        </p:spPr>
        <p:txBody>
          <a:bodyPr spcFirstLastPara="1" wrap="square" lIns="91425" tIns="45700" rIns="91425" bIns="45700" anchor="t" anchorCtr="0">
            <a:normAutofit/>
          </a:bodyPr>
          <a:lstStyle/>
          <a:p>
            <a:pPr xmlns:a="http://schemas.openxmlformats.org/drawingml/2006/main" marL="0" marR="0" lvl="0" indent="0" algn="ctr" rtl="0">
              <a:lnSpc>
                <a:spcPct val="90000"/>
              </a:lnSpc>
              <a:spcBef>
                <a:spcPts val="0"/>
              </a:spcBef>
              <a:spcAft>
                <a:spcPts val="0"/>
              </a:spcAft>
              <a:buClr>
                <a:schemeClr val="dk1"/>
              </a:buClr>
              <a:buSzPts val="4400"/>
              <a:buFont typeface="Twentieth Century"/>
              <a:buNone/>
            </a:pPr>
            <a:r xmlns:a="http://schemas.openxmlformats.org/drawingml/2006/main">
              <a:rPr lang="es" sz="4400" b="0" i="0" u="none" strike="noStrike" cap="none">
                <a:solidFill>
                  <a:schemeClr val="dk1"/>
                </a:solidFill>
                <a:latin typeface="Twentieth Century"/>
                <a:ea typeface="Twentieth Century"/>
                <a:cs typeface="Twentieth Century"/>
                <a:sym typeface="Twentieth Century"/>
              </a:rPr>
              <a:t>VENTAJAS Y DESVENTAJAS</a:t>
            </a:r>
            <a:endParaRPr xmlns:a="http://schemas.openxmlformats.org/drawingml/2006/main" sz="4400" b="0" i="0" u="none" strike="noStrike" cap="none">
              <a:solidFill>
                <a:schemeClr val="dk1"/>
              </a:solidFill>
              <a:latin typeface="Twentieth Century"/>
              <a:ea typeface="Twentieth Century"/>
              <a:cs typeface="Twentieth Century"/>
              <a:sym typeface="Twentieth Century"/>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gatevidyalay.com/wp-content/uploads/2019/12/Machine-Learning.png"/>
          <p:cNvPicPr>
            <a:picLocks noChangeAspect="1" noChangeArrowheads="1"/>
          </p:cNvPicPr>
          <p:nvPr/>
        </p:nvPicPr>
        <p:blipFill>
          <a:blip r:embed="rId2"/>
          <a:srcRect/>
          <a:stretch>
            <a:fillRect/>
          </a:stretch>
        </p:blipFill>
        <p:spPr bwMode="auto">
          <a:xfrm>
            <a:off x="1688993" y="2251015"/>
            <a:ext cx="7188200" cy="2771776"/>
          </a:xfrm>
          <a:prstGeom prst="rect">
            <a:avLst/>
          </a:prstGeom>
          <a:noFill/>
        </p:spPr>
      </p:pic>
      <p:sp>
        <p:nvSpPr>
          <p:cNvPr id="3" name="Rectangle 2"/>
          <p:cNvSpPr/>
          <p:nvPr/>
        </p:nvSpPr>
        <p:spPr>
          <a:xfrm>
            <a:off x="4426397" y="774981"/>
            <a:ext cx="4046271" cy="307777"/>
          </a:xfrm>
          <a:prstGeom prst="rect">
            <a:avLst/>
          </a:prstGeom>
        </p:spPr>
        <p:txBody>
          <a:bodyPr wrap="square">
            <a:spAutoFit/>
          </a:bodyPr>
          <a:lstStyle/>
          <a:p>
            <a:pPr xmlns:a="http://schemas.openxmlformats.org/drawingml/2006/main" fontAlgn="base"/>
            <a:r xmlns:a="http://schemas.openxmlformats.org/drawingml/2006/main">
              <a:rPr lang="es" b="1" u="sng" dirty="0" smtClean="0"/>
              <a:t>Aprendizaje automático-</a:t>
            </a:r>
            <a:endParaRPr xmlns:a="http://schemas.openxmlformats.org/drawingml/2006/main" lang="en-US" b="1" dirty="0"/>
          </a:p>
        </p:txBody>
      </p:sp>
      <p:sp>
        <p:nvSpPr>
          <p:cNvPr id="4" name="Rectangle 3"/>
          <p:cNvSpPr/>
          <p:nvPr/>
        </p:nvSpPr>
        <p:spPr>
          <a:xfrm>
            <a:off x="864243" y="5293583"/>
            <a:ext cx="10957368" cy="707886"/>
          </a:xfrm>
          <a:prstGeom prst="rect">
            <a:avLst/>
          </a:prstGeom>
        </p:spPr>
        <p:txBody>
          <a:bodyPr wrap="square">
            <a:spAutoFit/>
          </a:bodyPr>
          <a:lstStyle/>
          <a:p>
            <a:r xmlns:a="http://schemas.openxmlformats.org/drawingml/2006/main">
              <a:rPr lang="es" sz="2000" b="1" dirty="0" smtClean="0"/>
              <a:t>El conjunto de datos contiene una gran cantidad de datos separados, pero se puede utilizar para entrenar un algoritmo con el objetivo de encontrar patrones predecibles dentro de todo el conjunto de datos.</a:t>
            </a:r>
            <a:endParaRPr xmlns:a="http://schemas.openxmlformats.org/drawingml/2006/main" lang="en-US" sz="2000" b="1"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619125"/>
            <a:ext cx="10363200" cy="1595438"/>
          </a:xfrm>
        </p:spPr>
        <p:txBody>
          <a:bodyPr>
            <a:normAutofit/>
          </a:bodyPr>
          <a:lstStyle/>
          <a:p>
            <a:r xmlns:a="http://schemas.openxmlformats.org/drawingml/2006/main">
              <a:rPr lang="es" b="1" dirty="0" smtClean="0"/>
              <a:t>Fuentes populares para conjuntos de datos de aprendizaje automático</a:t>
            </a:r>
            <a:r xmlns:a="http://schemas.openxmlformats.org/drawingml/2006/main">
              <a:rPr lang="es" dirty="0" smtClean="0"/>
              <a:t/>
            </a:r>
            <a:br xmlns:a="http://schemas.openxmlformats.org/drawingml/2006/main">
              <a:rPr lang="en-US" dirty="0" smtClean="0"/>
            </a:br>
            <a:endParaRPr xmlns:a="http://schemas.openxmlformats.org/drawingml/2006/main" lang="en-US" dirty="0"/>
          </a:p>
        </p:txBody>
      </p:sp>
      <p:pic>
        <p:nvPicPr>
          <p:cNvPr id="36866" name="Picture 2" descr="machine learning datasets"/>
          <p:cNvPicPr>
            <a:picLocks noChangeAspect="1" noChangeArrowheads="1"/>
          </p:cNvPicPr>
          <p:nvPr/>
        </p:nvPicPr>
        <p:blipFill>
          <a:blip r:embed="rId2"/>
          <a:srcRect/>
          <a:stretch>
            <a:fillRect/>
          </a:stretch>
        </p:blipFill>
        <p:spPr bwMode="auto">
          <a:xfrm>
            <a:off x="2210765" y="1858177"/>
            <a:ext cx="6311287" cy="4380576"/>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Training data vs testing data in ML"/>
          <p:cNvPicPr>
            <a:picLocks noChangeAspect="1" noChangeArrowheads="1"/>
          </p:cNvPicPr>
          <p:nvPr/>
        </p:nvPicPr>
        <p:blipFill>
          <a:blip r:embed="rId2"/>
          <a:srcRect/>
          <a:stretch>
            <a:fillRect/>
          </a:stretch>
        </p:blipFill>
        <p:spPr bwMode="auto">
          <a:xfrm>
            <a:off x="1200793" y="1345034"/>
            <a:ext cx="9400707" cy="3701528"/>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4"/>
          <p:cNvPicPr preferRelativeResize="0"/>
          <p:nvPr/>
        </p:nvPicPr>
        <p:blipFill rotWithShape="1">
          <a:blip r:embed="rId3">
            <a:alphaModFix/>
          </a:blip>
          <a:srcRect/>
          <a:stretch/>
        </p:blipFill>
        <p:spPr>
          <a:xfrm>
            <a:off x="159574" y="988359"/>
            <a:ext cx="11646321" cy="451148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p15"/>
          <p:cNvPicPr preferRelativeResize="0"/>
          <p:nvPr/>
        </p:nvPicPr>
        <p:blipFill rotWithShape="1">
          <a:blip r:embed="rId3">
            <a:alphaModFix/>
          </a:blip>
          <a:srcRect/>
          <a:stretch/>
        </p:blipFill>
        <p:spPr>
          <a:xfrm>
            <a:off x="2218785" y="2203887"/>
            <a:ext cx="7754432" cy="2450228"/>
          </a:xfrm>
          <a:prstGeom prst="rect">
            <a:avLst/>
          </a:prstGeom>
          <a:noFill/>
          <a:ln>
            <a:noFill/>
          </a:ln>
        </p:spPr>
      </p:pic>
      <p:sp>
        <p:nvSpPr>
          <p:cNvPr id="101" name="Google Shape;101;p15"/>
          <p:cNvSpPr txBox="1"/>
          <p:nvPr/>
        </p:nvSpPr>
        <p:spPr>
          <a:xfrm>
            <a:off x="3236260" y="618565"/>
            <a:ext cx="7699600" cy="603300"/>
          </a:xfrm>
          <a:prstGeom prst="rect">
            <a:avLst/>
          </a:prstGeom>
          <a:noFill/>
          <a:ln>
            <a:noFill/>
          </a:ln>
        </p:spPr>
        <p:txBody>
          <a:bodyPr spcFirstLastPara="1" wrap="square" lIns="0" tIns="11700" rIns="0" bIns="0" anchor="t" anchorCtr="0">
            <a:spAutoFit/>
          </a:bodyPr>
          <a:lstStyle/>
          <a:p>
            <a:pPr xmlns:a="http://schemas.openxmlformats.org/drawingml/2006/main" marL="0" marR="0" lvl="0" indent="0" algn="l" rtl="0">
              <a:lnSpc>
                <a:spcPct val="90000"/>
              </a:lnSpc>
              <a:spcBef>
                <a:spcPts val="0"/>
              </a:spcBef>
              <a:spcAft>
                <a:spcPts val="0"/>
              </a:spcAft>
              <a:buClr>
                <a:schemeClr val="dk1"/>
              </a:buClr>
              <a:buSzPts val="4271"/>
              <a:buFont typeface="Calibri"/>
              <a:buNone/>
            </a:pPr>
            <a:r xmlns:a="http://schemas.openxmlformats.org/drawingml/2006/main">
              <a:rPr lang="es" sz="4271" b="1">
                <a:solidFill>
                  <a:schemeClr val="dk1"/>
                </a:solidFill>
                <a:latin typeface="Calibri"/>
                <a:ea typeface="Calibri"/>
                <a:cs typeface="Calibri"/>
                <a:sym typeface="Calibri"/>
              </a:rPr>
              <a:t>Aprendizaje supervisado</a:t>
            </a:r>
            <a:endParaRPr xmlns:a="http://schemas.openxmlformats.org/drawingml/2006/main" sz="4271">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0"/>
          <p:cNvSpPr txBox="1"/>
          <p:nvPr/>
        </p:nvSpPr>
        <p:spPr>
          <a:xfrm>
            <a:off x="964117" y="2040223"/>
            <a:ext cx="9380886" cy="3655488"/>
          </a:xfrm>
          <a:prstGeom prst="rect">
            <a:avLst/>
          </a:prstGeom>
          <a:noFill/>
          <a:ln>
            <a:noFill/>
          </a:ln>
        </p:spPr>
        <p:txBody>
          <a:bodyPr spcFirstLastPara="1" wrap="square" lIns="0" tIns="13325" rIns="0" bIns="0" anchor="t" anchorCtr="0">
            <a:spAutoFit/>
          </a:bodyPr>
          <a:lstStyle/>
          <a:p>
            <a:pPr xmlns:a="http://schemas.openxmlformats.org/drawingml/2006/main" marL="268605" marR="0" lvl="0" indent="-256540" algn="l" rtl="0">
              <a:lnSpc>
                <a:spcPct val="100000"/>
              </a:lnSpc>
              <a:spcBef>
                <a:spcPts val="0"/>
              </a:spcBef>
              <a:spcAft>
                <a:spcPts val="0"/>
              </a:spcAft>
              <a:buClr>
                <a:srgbClr val="2CA1BE"/>
              </a:buClr>
              <a:buSzPts val="1215"/>
              <a:buFont typeface="Noto Sans Symbols"/>
              <a:buChar char="❑"/>
            </a:pPr>
            <a:r xmlns:a="http://schemas.openxmlformats.org/drawingml/2006/main">
              <a:rPr lang="es" sz="1800" b="0" i="0" u="none" strike="noStrike" cap="none">
                <a:solidFill>
                  <a:schemeClr val="dk1"/>
                </a:solidFill>
                <a:latin typeface="Times New Roman"/>
                <a:ea typeface="Times New Roman"/>
                <a:cs typeface="Times New Roman"/>
                <a:sym typeface="Times New Roman"/>
              </a:rPr>
              <a:t>Inteligencia: “La capacidad de aprender y resolver problemas”.</a:t>
            </a:r>
            <a:endParaRPr xmlns:a="http://schemas.openxmlformats.org/drawingml/2006/main" sz="1400" b="0" i="0" u="none" strike="noStrike" cap="none">
              <a:solidFill>
                <a:srgbClr val="000000"/>
              </a:solidFill>
              <a:latin typeface="Arial"/>
              <a:ea typeface="Arial"/>
              <a:cs typeface="Arial"/>
              <a:sym typeface="Arial"/>
            </a:endParaRPr>
          </a:p>
          <a:p>
            <a:pPr xmlns:a="http://schemas.openxmlformats.org/drawingml/2006/main" marL="268605" marR="0" lvl="0" indent="-256540" algn="l" rtl="0">
              <a:lnSpc>
                <a:spcPct val="120000"/>
              </a:lnSpc>
              <a:spcBef>
                <a:spcPts val="2035"/>
              </a:spcBef>
              <a:spcAft>
                <a:spcPts val="0"/>
              </a:spcAft>
              <a:buClr>
                <a:srgbClr val="2CA1BE"/>
              </a:buClr>
              <a:buSzPts val="1215"/>
              <a:buFont typeface="Noto Sans Symbols"/>
              <a:buChar char="❑"/>
            </a:pPr>
            <a:r xmlns:a="http://schemas.openxmlformats.org/drawingml/2006/main">
              <a:rPr lang="es" sz="1800" b="0" i="0" u="none" strike="noStrike" cap="none">
                <a:solidFill>
                  <a:schemeClr val="dk1"/>
                </a:solidFill>
                <a:latin typeface="Times New Roman"/>
                <a:ea typeface="Times New Roman"/>
                <a:cs typeface="Times New Roman"/>
                <a:sym typeface="Times New Roman"/>
              </a:rPr>
              <a:t>Inteligencia Artificial: La Inteligencia Artificial (IA) es la simulación de</a:t>
            </a:r>
            <a:endParaRPr xmlns:a="http://schemas.openxmlformats.org/drawingml/2006/main" sz="1400" b="0" i="0" u="none" strike="noStrike" cap="none">
              <a:solidFill>
                <a:srgbClr val="000000"/>
              </a:solidFill>
              <a:latin typeface="Arial"/>
              <a:ea typeface="Arial"/>
              <a:cs typeface="Arial"/>
              <a:sym typeface="Arial"/>
            </a:endParaRPr>
          </a:p>
          <a:p>
            <a:pPr xmlns:a="http://schemas.openxmlformats.org/drawingml/2006/main" marL="268605" marR="0" lvl="0" indent="0" algn="l" rtl="0">
              <a:lnSpc>
                <a:spcPct val="119722"/>
              </a:lnSpc>
              <a:spcBef>
                <a:spcPts val="0"/>
              </a:spcBef>
              <a:spcAft>
                <a:spcPts val="0"/>
              </a:spcAft>
              <a:buClr>
                <a:srgbClr val="000000"/>
              </a:buClr>
              <a:buSzPts val="1800"/>
              <a:buFont typeface="Arial"/>
              <a:buNone/>
            </a:pPr>
            <a:r xmlns:a="http://schemas.openxmlformats.org/drawingml/2006/main">
              <a:rPr lang="es" sz="1800" b="0" i="0" u="none" strike="noStrike" cap="none">
                <a:solidFill>
                  <a:schemeClr val="dk1"/>
                </a:solidFill>
                <a:latin typeface="Times New Roman"/>
                <a:ea typeface="Times New Roman"/>
                <a:cs typeface="Times New Roman"/>
                <a:sym typeface="Times New Roman"/>
              </a:rPr>
              <a:t>Inteligencia humana por máquinas.</a:t>
            </a:r>
            <a:endParaRPr xmlns:a="http://schemas.openxmlformats.org/drawingml/2006/main" sz="1400" b="0" i="0" u="none" strike="noStrike" cap="none">
              <a:solidFill>
                <a:srgbClr val="000000"/>
              </a:solidFill>
              <a:latin typeface="Arial"/>
              <a:ea typeface="Arial"/>
              <a:cs typeface="Arial"/>
              <a:sym typeface="Arial"/>
            </a:endParaRPr>
          </a:p>
          <a:p>
            <a:pPr xmlns:a="http://schemas.openxmlformats.org/drawingml/2006/main" marL="741680" marR="0" lvl="1" indent="-292735" algn="l" rtl="0">
              <a:lnSpc>
                <a:spcPct val="118888"/>
              </a:lnSpc>
              <a:spcBef>
                <a:spcPts val="0"/>
              </a:spcBef>
              <a:spcAft>
                <a:spcPts val="0"/>
              </a:spcAft>
              <a:buClr>
                <a:schemeClr val="dk1"/>
              </a:buClr>
              <a:buSzPts val="1800"/>
              <a:buFont typeface="Times New Roman"/>
              <a:buAutoNum type="arabicParenR"/>
            </a:pPr>
            <a:r xmlns:a="http://schemas.openxmlformats.org/drawingml/2006/main">
              <a:rPr lang="es" sz="1800" b="0" i="0" u="none" strike="noStrike" cap="none">
                <a:solidFill>
                  <a:schemeClr val="dk1"/>
                </a:solidFill>
                <a:latin typeface="Times New Roman"/>
                <a:ea typeface="Times New Roman"/>
                <a:cs typeface="Times New Roman"/>
                <a:sym typeface="Times New Roman"/>
              </a:rPr>
              <a:t>La capacidad de resolver problemas.</a:t>
            </a:r>
            <a:endParaRPr xmlns:a="http://schemas.openxmlformats.org/drawingml/2006/main" sz="1400" b="0" i="0" u="none" strike="noStrike" cap="none">
              <a:solidFill>
                <a:srgbClr val="000000"/>
              </a:solidFill>
              <a:latin typeface="Arial"/>
              <a:ea typeface="Arial"/>
              <a:cs typeface="Arial"/>
              <a:sym typeface="Arial"/>
            </a:endParaRPr>
          </a:p>
          <a:p>
            <a:pPr xmlns:a="http://schemas.openxmlformats.org/drawingml/2006/main" marL="741680" marR="0" lvl="1" indent="-292735" algn="l" rtl="0">
              <a:lnSpc>
                <a:spcPct val="116388"/>
              </a:lnSpc>
              <a:spcBef>
                <a:spcPts val="0"/>
              </a:spcBef>
              <a:spcAft>
                <a:spcPts val="0"/>
              </a:spcAft>
              <a:buClr>
                <a:schemeClr val="dk1"/>
              </a:buClr>
              <a:buSzPts val="1800"/>
              <a:buFont typeface="Times New Roman"/>
              <a:buAutoNum type="arabicParenR"/>
            </a:pPr>
            <a:r xmlns:a="http://schemas.openxmlformats.org/drawingml/2006/main">
              <a:rPr lang="es" sz="1800" b="0" i="0" u="none" strike="noStrike" cap="none">
                <a:solidFill>
                  <a:schemeClr val="dk1"/>
                </a:solidFill>
                <a:latin typeface="Times New Roman"/>
                <a:ea typeface="Times New Roman"/>
                <a:cs typeface="Times New Roman"/>
                <a:sym typeface="Times New Roman"/>
              </a:rPr>
              <a:t>La capacidad de actuar racionalmente.</a:t>
            </a:r>
            <a:endParaRPr xmlns:a="http://schemas.openxmlformats.org/drawingml/2006/main" sz="1400" b="0" i="0" u="none" strike="noStrike" cap="none">
              <a:solidFill>
                <a:srgbClr val="000000"/>
              </a:solidFill>
              <a:latin typeface="Arial"/>
              <a:ea typeface="Arial"/>
              <a:cs typeface="Arial"/>
              <a:sym typeface="Arial"/>
            </a:endParaRPr>
          </a:p>
          <a:p>
            <a:pPr xmlns:a="http://schemas.openxmlformats.org/drawingml/2006/main" marL="741680" marR="0" lvl="1" indent="-292735" algn="l" rtl="0">
              <a:lnSpc>
                <a:spcPct val="130554"/>
              </a:lnSpc>
              <a:spcBef>
                <a:spcPts val="0"/>
              </a:spcBef>
              <a:spcAft>
                <a:spcPts val="0"/>
              </a:spcAft>
              <a:buClr>
                <a:schemeClr val="dk1"/>
              </a:buClr>
              <a:buSzPts val="1800"/>
              <a:buFont typeface="Times New Roman"/>
              <a:buAutoNum type="arabicParenR"/>
            </a:pPr>
            <a:r xmlns:a="http://schemas.openxmlformats.org/drawingml/2006/main">
              <a:rPr lang="es" sz="1800" b="0" i="0" u="none" strike="noStrike" cap="none">
                <a:solidFill>
                  <a:schemeClr val="dk1"/>
                </a:solidFill>
                <a:latin typeface="Times New Roman"/>
                <a:ea typeface="Times New Roman"/>
                <a:cs typeface="Times New Roman"/>
                <a:sym typeface="Times New Roman"/>
              </a:rPr>
              <a:t>La capacidad de actuar como humanos.</a:t>
            </a:r>
            <a:endParaRPr xmlns:a="http://schemas.openxmlformats.org/drawingml/2006/main" sz="1400" b="0" i="0" u="none" strike="noStrike" cap="none">
              <a:solidFill>
                <a:srgbClr val="000000"/>
              </a:solidFill>
              <a:latin typeface="Arial"/>
              <a:ea typeface="Arial"/>
              <a:cs typeface="Arial"/>
              <a:sym typeface="Arial"/>
            </a:endParaRPr>
          </a:p>
          <a:p>
            <a:pPr xmlns:a="http://schemas.openxmlformats.org/drawingml/2006/main" marL="469900" marR="0" lvl="0" indent="-457200" algn="l" rtl="0">
              <a:lnSpc>
                <a:spcPct val="132777"/>
              </a:lnSpc>
              <a:spcBef>
                <a:spcPts val="2055"/>
              </a:spcBef>
              <a:spcAft>
                <a:spcPts val="0"/>
              </a:spcAft>
              <a:buClr>
                <a:srgbClr val="2CA1BE"/>
              </a:buClr>
              <a:buSzPts val="1215"/>
              <a:buFont typeface="Noto Sans Symbols"/>
              <a:buChar char="❑"/>
            </a:pPr>
            <a:r xmlns:a="http://schemas.openxmlformats.org/drawingml/2006/main">
              <a:rPr lang="es" sz="1800" b="0" i="0" u="none" strike="noStrike" cap="none">
                <a:solidFill>
                  <a:schemeClr val="dk1"/>
                </a:solidFill>
                <a:latin typeface="Times New Roman"/>
                <a:ea typeface="Times New Roman"/>
                <a:cs typeface="Times New Roman"/>
                <a:sym typeface="Times New Roman"/>
              </a:rPr>
              <a:t>Los principios centrales de Al incluyen:</a:t>
            </a:r>
            <a:endParaRPr xmlns:a="http://schemas.openxmlformats.org/drawingml/2006/main" sz="1400" b="0" i="0" u="none" strike="noStrike" cap="none">
              <a:solidFill>
                <a:srgbClr val="000000"/>
              </a:solidFill>
              <a:latin typeface="Arial"/>
              <a:ea typeface="Arial"/>
              <a:cs typeface="Arial"/>
              <a:sym typeface="Arial"/>
            </a:endParaRPr>
          </a:p>
          <a:p>
            <a:pPr xmlns:a="http://schemas.openxmlformats.org/drawingml/2006/main" marL="669290" marR="0" lvl="1" indent="-290830" algn="l" rtl="0">
              <a:lnSpc>
                <a:spcPct val="118611"/>
              </a:lnSpc>
              <a:spcBef>
                <a:spcPts val="0"/>
              </a:spcBef>
              <a:spcAft>
                <a:spcPts val="0"/>
              </a:spcAft>
              <a:buClr>
                <a:schemeClr val="dk1"/>
              </a:buClr>
              <a:buSzPts val="1800"/>
              <a:buFont typeface="Times New Roman"/>
              <a:buAutoNum type="arabicParenR"/>
            </a:pPr>
            <a:r xmlns:a="http://schemas.openxmlformats.org/drawingml/2006/main">
              <a:rPr lang="es" sz="1800" b="0" i="0" u="none" strike="noStrike" cap="none">
                <a:solidFill>
                  <a:schemeClr val="dk1"/>
                </a:solidFill>
                <a:latin typeface="Times New Roman"/>
                <a:ea typeface="Times New Roman"/>
                <a:cs typeface="Times New Roman"/>
                <a:sym typeface="Times New Roman"/>
              </a:rPr>
              <a:t>Razonamiento, conocimiento, planificación, aprendizaje y comunicación.</a:t>
            </a:r>
            <a:endParaRPr xmlns:a="http://schemas.openxmlformats.org/drawingml/2006/main" sz="1400" b="0" i="0" u="none" strike="noStrike" cap="none">
              <a:solidFill>
                <a:srgbClr val="000000"/>
              </a:solidFill>
              <a:latin typeface="Arial"/>
              <a:ea typeface="Arial"/>
              <a:cs typeface="Arial"/>
              <a:sym typeface="Arial"/>
            </a:endParaRPr>
          </a:p>
          <a:p>
            <a:pPr xmlns:a="http://schemas.openxmlformats.org/drawingml/2006/main" marL="669290" marR="0" lvl="1" indent="-290830" algn="l" rtl="0">
              <a:lnSpc>
                <a:spcPct val="118333"/>
              </a:lnSpc>
              <a:spcBef>
                <a:spcPts val="0"/>
              </a:spcBef>
              <a:spcAft>
                <a:spcPts val="0"/>
              </a:spcAft>
              <a:buClr>
                <a:schemeClr val="dk1"/>
              </a:buClr>
              <a:buSzPts val="1800"/>
              <a:buFont typeface="Times New Roman"/>
              <a:buAutoNum type="arabicParenR"/>
            </a:pPr>
            <a:r xmlns:a="http://schemas.openxmlformats.org/drawingml/2006/main">
              <a:rPr lang="es" sz="1800" b="0" i="0" u="none" strike="noStrike" cap="none">
                <a:solidFill>
                  <a:schemeClr val="dk1"/>
                </a:solidFill>
                <a:latin typeface="Times New Roman"/>
                <a:ea typeface="Times New Roman"/>
                <a:cs typeface="Times New Roman"/>
                <a:sym typeface="Times New Roman"/>
              </a:rPr>
              <a:t>Percepción y capacidad de mover y manipular objetos.</a:t>
            </a:r>
            <a:endParaRPr xmlns:a="http://schemas.openxmlformats.org/drawingml/2006/main" sz="1400" b="0" i="0" u="none" strike="noStrike" cap="none">
              <a:solidFill>
                <a:srgbClr val="000000"/>
              </a:solidFill>
              <a:latin typeface="Arial"/>
              <a:ea typeface="Arial"/>
              <a:cs typeface="Arial"/>
              <a:sym typeface="Arial"/>
            </a:endParaRPr>
          </a:p>
          <a:p>
            <a:pPr xmlns:a="http://schemas.openxmlformats.org/drawingml/2006/main" marL="742950" marR="1799589" lvl="1" indent="-365125" algn="l" rtl="0">
              <a:lnSpc>
                <a:spcPct val="117777"/>
              </a:lnSpc>
              <a:spcBef>
                <a:spcPts val="95"/>
              </a:spcBef>
              <a:spcAft>
                <a:spcPts val="0"/>
              </a:spcAft>
              <a:buClr>
                <a:schemeClr val="dk1"/>
              </a:buClr>
              <a:buSzPts val="1800"/>
              <a:buFont typeface="Times New Roman"/>
              <a:buAutoNum type="arabicParenR"/>
            </a:pPr>
            <a:r xmlns:a="http://schemas.openxmlformats.org/drawingml/2006/main">
              <a:rPr lang="es" sz="1800" b="0" i="0" u="none" strike="noStrike" cap="none">
                <a:solidFill>
                  <a:schemeClr val="dk1"/>
                </a:solidFill>
                <a:latin typeface="Times New Roman"/>
                <a:ea typeface="Times New Roman"/>
                <a:cs typeface="Times New Roman"/>
                <a:sym typeface="Times New Roman"/>
              </a:rPr>
              <a:t>Es la ciencia y la ingeniería de fabricar máquinas inteligentes, especialmente programas informáticos inteligentes.</a:t>
            </a:r>
            <a:endParaRPr xmlns:a="http://schemas.openxmlformats.org/drawingml/2006/main" sz="1400" b="0" i="0" u="none" strike="noStrike" cap="none">
              <a:solidFill>
                <a:srgbClr val="000000"/>
              </a:solidFill>
              <a:latin typeface="Arial"/>
              <a:ea typeface="Arial"/>
              <a:cs typeface="Arial"/>
              <a:sym typeface="Arial"/>
            </a:endParaRPr>
          </a:p>
        </p:txBody>
      </p:sp>
      <p:sp>
        <p:nvSpPr>
          <p:cNvPr id="166" name="Google Shape;166;p20"/>
          <p:cNvSpPr/>
          <p:nvPr/>
        </p:nvSpPr>
        <p:spPr>
          <a:xfrm>
            <a:off x="8276844" y="4826508"/>
            <a:ext cx="2391155" cy="203149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167" name="Google Shape;167;p20"/>
          <p:cNvSpPr txBox="1">
            <a:spLocks noGrp="1"/>
          </p:cNvSpPr>
          <p:nvPr>
            <p:ph type="title" idx="4294967295"/>
          </p:nvPr>
        </p:nvSpPr>
        <p:spPr>
          <a:xfrm>
            <a:off x="0" y="365125"/>
            <a:ext cx="10515600" cy="1325563"/>
          </a:xfrm>
          <a:prstGeom prst="rect">
            <a:avLst/>
          </a:prstGeom>
          <a:noFill/>
          <a:ln>
            <a:noFill/>
          </a:ln>
        </p:spPr>
        <p:txBody>
          <a:bodyPr spcFirstLastPara="1" wrap="square" lIns="91425" tIns="45700" rIns="91425" bIns="45700" anchor="ctr" anchorCtr="0">
            <a:normAutofit/>
          </a:bodyPr>
          <a:lstStyle/>
          <a:p>
            <a:pPr xmlns:a="http://schemas.openxmlformats.org/drawingml/2006/main" marL="0" lvl="0" indent="0" algn="ctr" rtl="0">
              <a:lnSpc>
                <a:spcPct val="90000"/>
              </a:lnSpc>
              <a:spcBef>
                <a:spcPts val="0"/>
              </a:spcBef>
              <a:spcAft>
                <a:spcPts val="0"/>
              </a:spcAft>
              <a:buClr>
                <a:schemeClr val="dk1"/>
              </a:buClr>
              <a:buSzPts val="3600"/>
              <a:buFont typeface="Twentieth Century"/>
              <a:buNone/>
            </a:pPr>
            <a:r xmlns:a="http://schemas.openxmlformats.org/drawingml/2006/main">
              <a:rPr lang="es"/>
              <a:t>INTRODUCCIÓN</a:t>
            </a:r>
            <a:endParaRPr xmlns:a="http://schemas.openxmlformats.org/drawingml/2006/mai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6"/>
          <p:cNvSpPr txBox="1">
            <a:spLocks noGrp="1"/>
          </p:cNvSpPr>
          <p:nvPr>
            <p:ph type="title"/>
          </p:nvPr>
        </p:nvSpPr>
        <p:spPr>
          <a:xfrm>
            <a:off x="4708523" y="531618"/>
            <a:ext cx="5332000" cy="492300"/>
          </a:xfrm>
          <a:prstGeom prst="rect">
            <a:avLst/>
          </a:prstGeom>
          <a:noFill/>
          <a:ln>
            <a:noFill/>
          </a:ln>
        </p:spPr>
        <p:txBody>
          <a:bodyPr spcFirstLastPara="1" wrap="square" lIns="91425" tIns="45700" rIns="91425" bIns="45700" anchor="ctr" anchorCtr="0">
            <a:normAutofit fontScale="90000"/>
          </a:bodyPr>
          <a:lstStyle/>
          <a:p>
            <a:pPr xmlns:a="http://schemas.openxmlformats.org/drawingml/2006/main" marL="0" lvl="0" indent="0" algn="l" rtl="0">
              <a:lnSpc>
                <a:spcPct val="90000"/>
              </a:lnSpc>
              <a:spcBef>
                <a:spcPts val="0"/>
              </a:spcBef>
              <a:spcAft>
                <a:spcPts val="0"/>
              </a:spcAft>
              <a:buClr>
                <a:schemeClr val="dk1"/>
              </a:buClr>
              <a:buSzPct val="100000"/>
              <a:buFont typeface="Calibri"/>
              <a:buNone/>
            </a:pPr>
            <a:r xmlns:a="http://schemas.openxmlformats.org/drawingml/2006/main">
              <a:rPr lang="es" b="1"/>
              <a:t>Aprendizaje supervisado</a:t>
            </a:r>
            <a:endParaRPr xmlns:a="http://schemas.openxmlformats.org/drawingml/2006/main" b="1"/>
          </a:p>
        </p:txBody>
      </p:sp>
      <p:sp>
        <p:nvSpPr>
          <p:cNvPr id="107" name="Google Shape;107;p16"/>
          <p:cNvSpPr txBox="1">
            <a:spLocks noGrp="1"/>
          </p:cNvSpPr>
          <p:nvPr>
            <p:ph type="body" idx="1"/>
          </p:nvPr>
        </p:nvSpPr>
        <p:spPr>
          <a:xfrm>
            <a:off x="992841" y="1872783"/>
            <a:ext cx="11020000" cy="4514700"/>
          </a:xfrm>
          <a:prstGeom prst="rect">
            <a:avLst/>
          </a:prstGeom>
          <a:noFill/>
          <a:ln>
            <a:noFill/>
          </a:ln>
        </p:spPr>
        <p:txBody>
          <a:bodyPr spcFirstLastPara="1" wrap="square" lIns="91425" tIns="45700" rIns="91425" bIns="45700" anchor="t" anchorCtr="0">
            <a:normAutofit/>
          </a:bodyPr>
          <a:lstStyle/>
          <a:p>
            <a:pPr xmlns:a="http://schemas.openxmlformats.org/drawingml/2006/main" marL="171450" lvl="0" indent="-171450" algn="l" rtl="0">
              <a:lnSpc>
                <a:spcPct val="90000"/>
              </a:lnSpc>
              <a:spcBef>
                <a:spcPts val="0"/>
              </a:spcBef>
              <a:spcAft>
                <a:spcPts val="0"/>
              </a:spcAft>
              <a:buClr>
                <a:schemeClr val="dk1"/>
              </a:buClr>
              <a:buSzPts val="2330"/>
              <a:buChar char="•"/>
            </a:pPr>
            <a:r xmlns:a="http://schemas.openxmlformats.org/drawingml/2006/main">
              <a:rPr lang="es" sz="2330">
                <a:latin typeface="Arial"/>
                <a:ea typeface="Arial"/>
                <a:cs typeface="Arial"/>
                <a:sym typeface="Arial"/>
              </a:rPr>
              <a:t>El aprendizaje supervisado es el paradigma más popular para realizar operaciones de aprendizaje automático.</a:t>
            </a:r>
            <a:endParaRPr xmlns:a="http://schemas.openxmlformats.org/drawingml/2006/main"/>
          </a:p>
          <a:p>
            <a:pPr xmlns:a="http://schemas.openxmlformats.org/drawingml/2006/main" marL="171450" lvl="0" indent="-171450" algn="l" rtl="0">
              <a:lnSpc>
                <a:spcPct val="90000"/>
              </a:lnSpc>
              <a:spcBef>
                <a:spcPts val="750"/>
              </a:spcBef>
              <a:spcAft>
                <a:spcPts val="0"/>
              </a:spcAft>
              <a:buClr>
                <a:schemeClr val="dk1"/>
              </a:buClr>
              <a:buSzPts val="2330"/>
              <a:buChar char="•"/>
            </a:pPr>
            <a:r xmlns:a="http://schemas.openxmlformats.org/drawingml/2006/main">
              <a:rPr lang="es" sz="2330">
                <a:latin typeface="Arial"/>
                <a:ea typeface="Arial"/>
                <a:cs typeface="Arial"/>
                <a:sym typeface="Arial"/>
              </a:rPr>
              <a:t>Se utiliza ampliamente para datos en los que existe un mapeo preciso entre los datos de entrada y salida.</a:t>
            </a:r>
            <a:endParaRPr xmlns:a="http://schemas.openxmlformats.org/drawingml/2006/main"/>
          </a:p>
          <a:p>
            <a:pPr xmlns:a="http://schemas.openxmlformats.org/drawingml/2006/main" marL="171450" lvl="0" indent="-171450" algn="l" rtl="0">
              <a:lnSpc>
                <a:spcPct val="90000"/>
              </a:lnSpc>
              <a:spcBef>
                <a:spcPts val="750"/>
              </a:spcBef>
              <a:spcAft>
                <a:spcPts val="0"/>
              </a:spcAft>
              <a:buClr>
                <a:schemeClr val="dk1"/>
              </a:buClr>
              <a:buSzPts val="2330"/>
              <a:buChar char="•"/>
            </a:pPr>
            <a:r xmlns:a="http://schemas.openxmlformats.org/drawingml/2006/main">
              <a:rPr lang="es" sz="2330">
                <a:latin typeface="Arial"/>
                <a:ea typeface="Arial"/>
                <a:cs typeface="Arial"/>
                <a:sym typeface="Arial"/>
              </a:rPr>
              <a:t>El conjunto de datos, en este caso, está etiquetado, lo que significa que el algoritmo identifica las características explícitamente y realiza predicciones o clasificación en consecuencia.</a:t>
            </a:r>
            <a:endParaRPr xmlns:a="http://schemas.openxmlformats.org/drawingml/2006/main"/>
          </a:p>
          <a:p>
            <a:pPr xmlns:a="http://schemas.openxmlformats.org/drawingml/2006/main" marL="171450" lvl="0" indent="-171450" algn="l" rtl="0">
              <a:lnSpc>
                <a:spcPct val="90000"/>
              </a:lnSpc>
              <a:spcBef>
                <a:spcPts val="750"/>
              </a:spcBef>
              <a:spcAft>
                <a:spcPts val="0"/>
              </a:spcAft>
              <a:buClr>
                <a:schemeClr val="dk1"/>
              </a:buClr>
              <a:buSzPts val="2330"/>
              <a:buChar char="•"/>
            </a:pPr>
            <a:r xmlns:a="http://schemas.openxmlformats.org/drawingml/2006/main">
              <a:rPr lang="es" sz="2330">
                <a:latin typeface="Arial"/>
                <a:ea typeface="Arial"/>
                <a:cs typeface="Arial"/>
                <a:sym typeface="Arial"/>
              </a:rPr>
              <a:t>A medida que avanza el período de entrenamiento, el algoritmo puede identificar las relaciones entre las dos variables de modo que podamos predecir un nuevo resultado.</a:t>
            </a:r>
            <a:endParaRPr xmlns:a="http://schemas.openxmlformats.org/drawingml/2006/main"/>
          </a:p>
          <a:p>
            <a:pPr marL="171450" lvl="0" indent="-23495" algn="l" rtl="0">
              <a:lnSpc>
                <a:spcPct val="90000"/>
              </a:lnSpc>
              <a:spcBef>
                <a:spcPts val="750"/>
              </a:spcBef>
              <a:spcAft>
                <a:spcPts val="0"/>
              </a:spcAft>
              <a:buClr>
                <a:schemeClr val="dk1"/>
              </a:buClr>
              <a:buSzPts val="2330"/>
              <a:buNone/>
            </a:pPr>
            <a:endParaRPr sz="2330">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https://www.gatevidyalay.com/wp-content/uploads/2019/12/Supervised-Learning-2.png"/>
          <p:cNvPicPr>
            <a:picLocks noChangeAspect="1" noChangeArrowheads="1"/>
          </p:cNvPicPr>
          <p:nvPr/>
        </p:nvPicPr>
        <p:blipFill>
          <a:blip r:embed="rId2"/>
          <a:srcRect/>
          <a:stretch>
            <a:fillRect/>
          </a:stretch>
        </p:blipFill>
        <p:spPr bwMode="auto">
          <a:xfrm>
            <a:off x="1303172" y="219919"/>
            <a:ext cx="6477000" cy="2962276"/>
          </a:xfrm>
          <a:prstGeom prst="rect">
            <a:avLst/>
          </a:prstGeom>
          <a:noFill/>
        </p:spPr>
      </p:pic>
      <p:pic>
        <p:nvPicPr>
          <p:cNvPr id="3" name="Picture 2" descr="https://www.gatevidyalay.com/wp-content/uploads/2019/12/Supervised-Learning.png"/>
          <p:cNvPicPr>
            <a:picLocks noChangeAspect="1" noChangeArrowheads="1"/>
          </p:cNvPicPr>
          <p:nvPr/>
        </p:nvPicPr>
        <p:blipFill>
          <a:blip r:embed="rId3"/>
          <a:srcRect/>
          <a:stretch>
            <a:fillRect/>
          </a:stretch>
        </p:blipFill>
        <p:spPr bwMode="auto">
          <a:xfrm>
            <a:off x="2954491" y="4406798"/>
            <a:ext cx="6172200" cy="1343026"/>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7"/>
          <p:cNvSpPr txBox="1"/>
          <p:nvPr/>
        </p:nvSpPr>
        <p:spPr>
          <a:xfrm>
            <a:off x="3236260" y="618565"/>
            <a:ext cx="7699443" cy="603334"/>
          </a:xfrm>
          <a:prstGeom prst="rect">
            <a:avLst/>
          </a:prstGeom>
          <a:noFill/>
          <a:ln>
            <a:noFill/>
          </a:ln>
        </p:spPr>
        <p:txBody>
          <a:bodyPr spcFirstLastPara="1" wrap="square" lIns="0" tIns="11700" rIns="0" bIns="0" anchor="t" anchorCtr="0">
            <a:spAutoFit/>
          </a:bodyPr>
          <a:lstStyle/>
          <a:p>
            <a:pPr xmlns:a="http://schemas.openxmlformats.org/drawingml/2006/main" marL="0" marR="0" lvl="0" indent="0" algn="l" rtl="0">
              <a:lnSpc>
                <a:spcPct val="90000"/>
              </a:lnSpc>
              <a:spcBef>
                <a:spcPts val="0"/>
              </a:spcBef>
              <a:spcAft>
                <a:spcPts val="0"/>
              </a:spcAft>
              <a:buClr>
                <a:schemeClr val="dk1"/>
              </a:buClr>
              <a:buSzPts val="4271"/>
              <a:buFont typeface="Calibri"/>
              <a:buNone/>
            </a:pPr>
            <a:r xmlns:a="http://schemas.openxmlformats.org/drawingml/2006/main">
              <a:rPr lang="es" sz="4271" b="1">
                <a:solidFill>
                  <a:schemeClr val="dk1"/>
                </a:solidFill>
                <a:latin typeface="Calibri"/>
                <a:ea typeface="Calibri"/>
                <a:cs typeface="Calibri"/>
                <a:sym typeface="Calibri"/>
              </a:rPr>
              <a:t>Aprendizaje sin supervisión</a:t>
            </a:r>
            <a:endParaRPr xmlns:a="http://schemas.openxmlformats.org/drawingml/2006/main" sz="4271">
              <a:solidFill>
                <a:schemeClr val="dk1"/>
              </a:solidFill>
              <a:latin typeface="Calibri"/>
              <a:ea typeface="Calibri"/>
              <a:cs typeface="Calibri"/>
              <a:sym typeface="Calibri"/>
            </a:endParaRPr>
          </a:p>
        </p:txBody>
      </p:sp>
      <p:pic>
        <p:nvPicPr>
          <p:cNvPr id="113" name="Google Shape;113;p17"/>
          <p:cNvPicPr preferRelativeResize="0"/>
          <p:nvPr/>
        </p:nvPicPr>
        <p:blipFill rotWithShape="1">
          <a:blip r:embed="rId3">
            <a:alphaModFix/>
          </a:blip>
          <a:srcRect/>
          <a:stretch/>
        </p:blipFill>
        <p:spPr>
          <a:xfrm>
            <a:off x="2372888" y="2263987"/>
            <a:ext cx="7446227" cy="233002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https://www.gatevidyalay.com/wp-content/uploads/2019/12/Unsupervised-Learning.png"/>
          <p:cNvPicPr>
            <a:picLocks noChangeAspect="1" noChangeArrowheads="1"/>
          </p:cNvPicPr>
          <p:nvPr/>
        </p:nvPicPr>
        <p:blipFill>
          <a:blip r:embed="rId2"/>
          <a:srcRect/>
          <a:stretch>
            <a:fillRect/>
          </a:stretch>
        </p:blipFill>
        <p:spPr bwMode="auto">
          <a:xfrm>
            <a:off x="2074815" y="1595156"/>
            <a:ext cx="7747000" cy="2876551"/>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8"/>
          <p:cNvSpPr txBox="1">
            <a:spLocks noGrp="1"/>
          </p:cNvSpPr>
          <p:nvPr>
            <p:ph type="title"/>
          </p:nvPr>
        </p:nvSpPr>
        <p:spPr>
          <a:xfrm>
            <a:off x="4708524" y="531618"/>
            <a:ext cx="5600889" cy="984885"/>
          </a:xfrm>
          <a:prstGeom prst="rect">
            <a:avLst/>
          </a:prstGeom>
          <a:noFill/>
          <a:ln>
            <a:noFill/>
          </a:ln>
        </p:spPr>
        <p:txBody>
          <a:bodyPr spcFirstLastPara="1" wrap="square" lIns="91425" tIns="45700" rIns="91425" bIns="45700" anchor="ctr" anchorCtr="0">
            <a:normAutofit fontScale="90000"/>
          </a:bodyPr>
          <a:lstStyle/>
          <a:p>
            <a:pPr xmlns:a="http://schemas.openxmlformats.org/drawingml/2006/main" marL="0" lvl="0" indent="0" algn="l" rtl="0">
              <a:lnSpc>
                <a:spcPct val="90000"/>
              </a:lnSpc>
              <a:spcBef>
                <a:spcPts val="0"/>
              </a:spcBef>
              <a:spcAft>
                <a:spcPts val="0"/>
              </a:spcAft>
              <a:buClr>
                <a:schemeClr val="dk1"/>
              </a:buClr>
              <a:buSzPct val="100000"/>
              <a:buFont typeface="Calibri"/>
              <a:buNone/>
            </a:pPr>
            <a:r xmlns:a="http://schemas.openxmlformats.org/drawingml/2006/main">
              <a:rPr lang="es" b="1"/>
              <a:t>Algoritmo de aprendizaje no supervisado</a:t>
            </a:r>
            <a:endParaRPr xmlns:a="http://schemas.openxmlformats.org/drawingml/2006/main" b="1"/>
          </a:p>
        </p:txBody>
      </p:sp>
      <p:sp>
        <p:nvSpPr>
          <p:cNvPr id="119" name="Google Shape;119;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xmlns:a="http://schemas.openxmlformats.org/drawingml/2006/main" marL="171450" lvl="0" indent="-171450" algn="l" rtl="0">
              <a:lnSpc>
                <a:spcPct val="90000"/>
              </a:lnSpc>
              <a:spcBef>
                <a:spcPts val="0"/>
              </a:spcBef>
              <a:spcAft>
                <a:spcPts val="0"/>
              </a:spcAft>
              <a:buClr>
                <a:schemeClr val="dk1"/>
              </a:buClr>
              <a:buSzPts val="2330"/>
              <a:buChar char="•"/>
            </a:pPr>
            <a:r xmlns:a="http://schemas.openxmlformats.org/drawingml/2006/main">
              <a:rPr lang="es" sz="2330">
                <a:latin typeface="Arial"/>
                <a:ea typeface="Arial"/>
                <a:cs typeface="Arial"/>
                <a:sym typeface="Arial"/>
              </a:rPr>
              <a:t>En el caso del algoritmo de aprendizaje no supervisado, los datos no están etiquetados explícitamente en diferentes clases, es decir, no hay etiquetas.</a:t>
            </a:r>
            <a:endParaRPr xmlns:a="http://schemas.openxmlformats.org/drawingml/2006/main"/>
          </a:p>
          <a:p>
            <a:pPr xmlns:a="http://schemas.openxmlformats.org/drawingml/2006/main" marL="171450" lvl="0" indent="-171450" algn="l" rtl="0">
              <a:lnSpc>
                <a:spcPct val="90000"/>
              </a:lnSpc>
              <a:spcBef>
                <a:spcPts val="750"/>
              </a:spcBef>
              <a:spcAft>
                <a:spcPts val="0"/>
              </a:spcAft>
              <a:buClr>
                <a:schemeClr val="dk1"/>
              </a:buClr>
              <a:buSzPts val="2330"/>
              <a:buChar char="•"/>
            </a:pPr>
            <a:r xmlns:a="http://schemas.openxmlformats.org/drawingml/2006/main">
              <a:rPr lang="es" sz="2330">
                <a:latin typeface="Arial"/>
                <a:ea typeface="Arial"/>
                <a:cs typeface="Arial"/>
                <a:sym typeface="Arial"/>
              </a:rPr>
              <a:t>El modelo puede aprender de los datos encontrando patrones implícitos.</a:t>
            </a:r>
            <a:endParaRPr xmlns:a="http://schemas.openxmlformats.org/drawingml/2006/main"/>
          </a:p>
          <a:p>
            <a:pPr xmlns:a="http://schemas.openxmlformats.org/drawingml/2006/main" marL="171450" lvl="0" indent="-171450" algn="l" rtl="0">
              <a:lnSpc>
                <a:spcPct val="90000"/>
              </a:lnSpc>
              <a:spcBef>
                <a:spcPts val="750"/>
              </a:spcBef>
              <a:spcAft>
                <a:spcPts val="0"/>
              </a:spcAft>
              <a:buClr>
                <a:schemeClr val="dk1"/>
              </a:buClr>
              <a:buSzPts val="2330"/>
              <a:buChar char="•"/>
            </a:pPr>
            <a:r xmlns:a="http://schemas.openxmlformats.org/drawingml/2006/main">
              <a:rPr lang="es" sz="2330">
                <a:latin typeface="Arial"/>
                <a:ea typeface="Arial"/>
                <a:cs typeface="Arial"/>
                <a:sym typeface="Arial"/>
              </a:rPr>
              <a:t>Los algoritmos de aprendizaje no supervisado identifican los datos en función de sus densidades, estructuras, segmentos similares y otras características similares.</a:t>
            </a:r>
            <a:endParaRPr xmlns:a="http://schemas.openxmlformats.org/drawingml/2006/main"/>
          </a:p>
          <a:p>
            <a:pPr xmlns:a="http://schemas.openxmlformats.org/drawingml/2006/main" marL="171450" lvl="0" indent="-171450" algn="l" rtl="0">
              <a:lnSpc>
                <a:spcPct val="90000"/>
              </a:lnSpc>
              <a:spcBef>
                <a:spcPts val="750"/>
              </a:spcBef>
              <a:spcAft>
                <a:spcPts val="0"/>
              </a:spcAft>
              <a:buClr>
                <a:schemeClr val="dk1"/>
              </a:buClr>
              <a:buSzPts val="2330"/>
              <a:buChar char="•"/>
            </a:pPr>
            <a:r xmlns:a="http://schemas.openxmlformats.org/drawingml/2006/main">
              <a:rPr lang="es" sz="2330">
                <a:latin typeface="Arial"/>
                <a:ea typeface="Arial"/>
                <a:cs typeface="Arial"/>
                <a:sym typeface="Arial"/>
              </a:rPr>
              <a:t>Los algoritmos de aprendizaje no supervisados se basan en el aprendizaje hebbiano.</a:t>
            </a:r>
            <a:endParaRPr xmlns:a="http://schemas.openxmlformats.org/drawingml/2006/main"/>
          </a:p>
          <a:p>
            <a:pPr xmlns:a="http://schemas.openxmlformats.org/drawingml/2006/main" marL="171450" lvl="0" indent="-171450" algn="l" rtl="0">
              <a:lnSpc>
                <a:spcPct val="90000"/>
              </a:lnSpc>
              <a:spcBef>
                <a:spcPts val="750"/>
              </a:spcBef>
              <a:spcAft>
                <a:spcPts val="0"/>
              </a:spcAft>
              <a:buClr>
                <a:schemeClr val="dk1"/>
              </a:buClr>
              <a:buSzPts val="2330"/>
              <a:buChar char="•"/>
            </a:pPr>
            <a:r xmlns:a="http://schemas.openxmlformats.org/drawingml/2006/main">
              <a:rPr lang="es" sz="2330">
                <a:latin typeface="Arial"/>
                <a:ea typeface="Arial"/>
                <a:cs typeface="Arial"/>
                <a:sym typeface="Arial"/>
              </a:rPr>
              <a:t>El análisis de conglomerados es una de las técnicas más utilizadas en el aprendizaje supervisado.</a:t>
            </a:r>
            <a:endParaRPr xmlns:a="http://schemas.openxmlformats.org/drawingml/2006/main"/>
          </a:p>
          <a:p>
            <a:pPr marL="171450" lvl="0" indent="-23495" algn="l" rtl="0">
              <a:lnSpc>
                <a:spcPct val="90000"/>
              </a:lnSpc>
              <a:spcBef>
                <a:spcPts val="750"/>
              </a:spcBef>
              <a:spcAft>
                <a:spcPts val="0"/>
              </a:spcAft>
              <a:buClr>
                <a:schemeClr val="dk1"/>
              </a:buClr>
              <a:buSzPts val="2330"/>
              <a:buNone/>
            </a:pPr>
            <a:endParaRPr sz="2330">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txBox="1">
            <a:spLocks noGrp="1"/>
          </p:cNvSpPr>
          <p:nvPr>
            <p:ph type="title"/>
          </p:nvPr>
        </p:nvSpPr>
        <p:spPr>
          <a:xfrm>
            <a:off x="4708523" y="531618"/>
            <a:ext cx="3987243" cy="382782"/>
          </a:xfrm>
          <a:prstGeom prst="rect">
            <a:avLst/>
          </a:prstGeom>
          <a:noFill/>
          <a:ln>
            <a:noFill/>
          </a:ln>
        </p:spPr>
        <p:txBody>
          <a:bodyPr spcFirstLastPara="1" wrap="square" lIns="91425" tIns="45700" rIns="91425" bIns="45700" anchor="ctr" anchorCtr="0">
            <a:normAutofit fontScale="90000"/>
          </a:bodyPr>
          <a:lstStyle/>
          <a:p>
            <a:pPr xmlns:a="http://schemas.openxmlformats.org/drawingml/2006/main" marL="0" lvl="0" indent="0" algn="l" rtl="0">
              <a:lnSpc>
                <a:spcPct val="90000"/>
              </a:lnSpc>
              <a:spcBef>
                <a:spcPts val="0"/>
              </a:spcBef>
              <a:spcAft>
                <a:spcPts val="0"/>
              </a:spcAft>
              <a:buClr>
                <a:schemeClr val="dk1"/>
              </a:buClr>
              <a:buSzPct val="100000"/>
              <a:buFont typeface="Calibri"/>
              <a:buNone/>
            </a:pPr>
            <a:r xmlns:a="http://schemas.openxmlformats.org/drawingml/2006/main">
              <a:rPr lang="es" b="1"/>
              <a:t>Aprendizaje reforzado</a:t>
            </a:r>
            <a:br xmlns:a="http://schemas.openxmlformats.org/drawingml/2006/main">
              <a:rPr lang="en-US" b="1"/>
            </a:br>
            <a:r xmlns:a="http://schemas.openxmlformats.org/drawingml/2006/main" xmlns:r="http://schemas.openxmlformats.org/officeDocument/2006/relationships">
              <a:rPr lang="es" b="1" u="sng">
                <a:solidFill>
                  <a:schemeClr val="hlink"/>
                </a:solidFill>
                <a:hlinkClick r:id="rId3"/>
              </a:rPr>
              <a:t/>
            </a:r>
            <a:br xmlns:a="http://schemas.openxmlformats.org/drawingml/2006/main" xmlns:r="http://schemas.openxmlformats.org/officeDocument/2006/relationships">
              <a:rPr lang="en-US" b="1" u="sng">
                <a:solidFill>
                  <a:schemeClr val="hlink"/>
                </a:solidFill>
                <a:hlinkClick r:id="rId3"/>
              </a:rPr>
            </a:br>
            <a:endParaRPr xmlns:a="http://schemas.openxmlformats.org/drawingml/2006/main" b="1"/>
          </a:p>
        </p:txBody>
      </p:sp>
      <p:sp>
        <p:nvSpPr>
          <p:cNvPr id="125" name="Google Shape;125;p19"/>
          <p:cNvSpPr txBox="1">
            <a:spLocks noGrp="1"/>
          </p:cNvSpPr>
          <p:nvPr>
            <p:ph type="body" idx="1"/>
          </p:nvPr>
        </p:nvSpPr>
        <p:spPr>
          <a:xfrm>
            <a:off x="179295" y="914400"/>
            <a:ext cx="11833412" cy="4223358"/>
          </a:xfrm>
          <a:prstGeom prst="rect">
            <a:avLst/>
          </a:prstGeom>
          <a:noFill/>
          <a:ln>
            <a:noFill/>
          </a:ln>
        </p:spPr>
        <p:txBody>
          <a:bodyPr spcFirstLastPara="1" wrap="square" lIns="91425" tIns="45700" rIns="91425" bIns="45700" anchor="t" anchorCtr="0">
            <a:noAutofit/>
          </a:bodyPr>
          <a:lstStyle/>
          <a:p>
            <a:pPr xmlns:a="http://schemas.openxmlformats.org/drawingml/2006/main" marL="171450" lvl="0" indent="-172593" algn="l" rtl="0">
              <a:lnSpc>
                <a:spcPct val="90000"/>
              </a:lnSpc>
              <a:spcBef>
                <a:spcPts val="0"/>
              </a:spcBef>
              <a:spcAft>
                <a:spcPts val="0"/>
              </a:spcAft>
              <a:buClr>
                <a:schemeClr val="dk1"/>
              </a:buClr>
              <a:buSzPts val="2718"/>
              <a:buChar char="•"/>
            </a:pPr>
            <a:r xmlns:a="http://schemas.openxmlformats.org/drawingml/2006/main">
              <a:rPr lang="es" sz="2718"/>
              <a:t>El aprendizaje por refuerzo cubre más áreas de la inteligencia artificial, lo que permite que las máquinas interactúen con su entorno dinámico para alcanzar sus objetivos.</a:t>
            </a:r>
            <a:endParaRPr xmlns:a="http://schemas.openxmlformats.org/drawingml/2006/main"/>
          </a:p>
          <a:p>
            <a:pPr xmlns:a="http://schemas.openxmlformats.org/drawingml/2006/main" marL="171450" lvl="0" indent="-172593" algn="l" rtl="0">
              <a:lnSpc>
                <a:spcPct val="90000"/>
              </a:lnSpc>
              <a:spcBef>
                <a:spcPts val="750"/>
              </a:spcBef>
              <a:spcAft>
                <a:spcPts val="0"/>
              </a:spcAft>
              <a:buClr>
                <a:schemeClr val="dk1"/>
              </a:buClr>
              <a:buSzPts val="2718"/>
              <a:buChar char="•"/>
            </a:pPr>
            <a:r xmlns:a="http://schemas.openxmlformats.org/drawingml/2006/main">
              <a:rPr lang="es" sz="2718"/>
              <a:t>Con esto, las máquinas y los agentes software son capaces de evaluar el comportamiento ideal en un contexto específico.</a:t>
            </a:r>
            <a:endParaRPr xmlns:a="http://schemas.openxmlformats.org/drawingml/2006/main"/>
          </a:p>
          <a:p>
            <a:pPr xmlns:a="http://schemas.openxmlformats.org/drawingml/2006/main" marL="171450" lvl="0" indent="-172593" algn="l" rtl="0">
              <a:lnSpc>
                <a:spcPct val="90000"/>
              </a:lnSpc>
              <a:spcBef>
                <a:spcPts val="750"/>
              </a:spcBef>
              <a:spcAft>
                <a:spcPts val="0"/>
              </a:spcAft>
              <a:buClr>
                <a:schemeClr val="dk1"/>
              </a:buClr>
              <a:buSzPts val="2718"/>
              <a:buChar char="•"/>
            </a:pPr>
            <a:r xmlns:a="http://schemas.openxmlformats.org/drawingml/2006/main">
              <a:rPr lang="es" sz="2718"/>
              <a:t>Con la ayuda de esta retroalimentación de recompensa, los agentes pueden aprender el comportamiento y mejorarlo a largo plazo.</a:t>
            </a:r>
            <a:endParaRPr xmlns:a="http://schemas.openxmlformats.org/drawingml/2006/main"/>
          </a:p>
          <a:p>
            <a:pPr xmlns:a="http://schemas.openxmlformats.org/drawingml/2006/main" marL="171450" lvl="0" indent="-172593" algn="l" rtl="0">
              <a:lnSpc>
                <a:spcPct val="90000"/>
              </a:lnSpc>
              <a:spcBef>
                <a:spcPts val="750"/>
              </a:spcBef>
              <a:spcAft>
                <a:spcPts val="0"/>
              </a:spcAft>
              <a:buClr>
                <a:schemeClr val="dk1"/>
              </a:buClr>
              <a:buSzPts val="2718"/>
              <a:buChar char="•"/>
            </a:pPr>
            <a:r xmlns:a="http://schemas.openxmlformats.org/drawingml/2006/main">
              <a:rPr lang="es" sz="2718"/>
              <a:t>Esta simple recompensa de retroalimentación se conoce como señal de refuerzo.</a:t>
            </a:r>
            <a:endParaRPr xmlns:a="http://schemas.openxmlformats.org/drawingml/2006/main"/>
          </a:p>
          <a:p>
            <a:pPr marL="171450" lvl="0" indent="0" algn="l" rtl="0">
              <a:lnSpc>
                <a:spcPct val="90000"/>
              </a:lnSpc>
              <a:spcBef>
                <a:spcPts val="750"/>
              </a:spcBef>
              <a:spcAft>
                <a:spcPts val="0"/>
              </a:spcAft>
              <a:buClr>
                <a:schemeClr val="dk1"/>
              </a:buClr>
              <a:buSzPts val="2718"/>
              <a:buNone/>
            </a:pPr>
            <a:endParaRPr sz="2718" b="1"/>
          </a:p>
        </p:txBody>
      </p:sp>
      <p:pic>
        <p:nvPicPr>
          <p:cNvPr id="126" name="Google Shape;126;p19" descr="5 Things You Need to Know about Reinforcement Learning - KDnuggets"/>
          <p:cNvPicPr preferRelativeResize="0"/>
          <p:nvPr/>
        </p:nvPicPr>
        <p:blipFill rotWithShape="1">
          <a:blip r:embed="rId4">
            <a:alphaModFix/>
          </a:blip>
          <a:srcRect/>
          <a:stretch/>
        </p:blipFill>
        <p:spPr>
          <a:xfrm>
            <a:off x="3935392" y="4261038"/>
            <a:ext cx="6474874" cy="249611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20" descr="Learning to run - an example of reinforcement learning - deepsense.ai"/>
          <p:cNvPicPr preferRelativeResize="0"/>
          <p:nvPr/>
        </p:nvPicPr>
        <p:blipFill rotWithShape="1">
          <a:blip r:embed="rId3">
            <a:alphaModFix/>
          </a:blip>
          <a:srcRect/>
          <a:stretch/>
        </p:blipFill>
        <p:spPr>
          <a:xfrm>
            <a:off x="304800" y="-12712"/>
            <a:ext cx="5791200" cy="3257550"/>
          </a:xfrm>
          <a:prstGeom prst="rect">
            <a:avLst/>
          </a:prstGeom>
          <a:noFill/>
          <a:ln>
            <a:noFill/>
          </a:ln>
        </p:spPr>
      </p:pic>
      <p:sp>
        <p:nvSpPr>
          <p:cNvPr id="3074" name="AutoShape 2" descr="identify-shapes"/>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6" name="AutoShape 4" descr="identify-shapes"/>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8" name="AutoShape 6" descr="identify-shapes"/>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80" name="AutoShape 8" descr="identify-shapes"/>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081" name="Picture 9"/>
          <p:cNvPicPr>
            <a:picLocks noChangeAspect="1" noChangeArrowheads="1"/>
          </p:cNvPicPr>
          <p:nvPr/>
        </p:nvPicPr>
        <p:blipFill>
          <a:blip r:embed="rId4"/>
          <a:srcRect/>
          <a:stretch>
            <a:fillRect/>
          </a:stretch>
        </p:blipFill>
        <p:spPr bwMode="auto">
          <a:xfrm>
            <a:off x="2720051" y="3774097"/>
            <a:ext cx="6686310" cy="2823472"/>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63"/>
          <p:cNvSpPr txBox="1">
            <a:spLocks noGrp="1"/>
          </p:cNvSpPr>
          <p:nvPr>
            <p:ph type="title"/>
          </p:nvPr>
        </p:nvSpPr>
        <p:spPr>
          <a:xfrm>
            <a:off x="2590800" y="-76200"/>
            <a:ext cx="7772400" cy="1143000"/>
          </a:xfrm>
          <a:prstGeom prst="rect">
            <a:avLst/>
          </a:prstGeom>
          <a:noFill/>
          <a:ln>
            <a:noFill/>
          </a:ln>
        </p:spPr>
        <p:txBody>
          <a:bodyPr spcFirstLastPara="1" wrap="square" lIns="91425" tIns="45700" rIns="91425" bIns="45700" anchor="ctr" anchorCtr="0">
            <a:normAutofit/>
          </a:bodyPr>
          <a:lstStyle/>
          <a:p>
            <a:pPr xmlns:a="http://schemas.openxmlformats.org/drawingml/2006/main" marL="0" lvl="0" indent="0" algn="ctr" rtl="0">
              <a:lnSpc>
                <a:spcPct val="90000"/>
              </a:lnSpc>
              <a:spcBef>
                <a:spcPts val="0"/>
              </a:spcBef>
              <a:spcAft>
                <a:spcPts val="0"/>
              </a:spcAft>
              <a:buClr>
                <a:srgbClr val="FF0000"/>
              </a:buClr>
              <a:buSzPts val="3600"/>
              <a:buFont typeface="Twentieth Century"/>
              <a:buNone/>
            </a:pPr>
            <a:r xmlns:a="http://schemas.openxmlformats.org/drawingml/2006/main">
              <a:rPr lang="es">
                <a:solidFill>
                  <a:srgbClr val="FF0000"/>
                </a:solidFill>
              </a:rPr>
              <a:t>ÁREAS CLAVE DE INVESTIGACIÓN EN IA</a:t>
            </a:r>
            <a:br xmlns:a="http://schemas.openxmlformats.org/drawingml/2006/main">
              <a:rPr lang="en-US">
                <a:solidFill>
                  <a:srgbClr val="FF0000"/>
                </a:solidFill>
              </a:rPr>
            </a:br>
            <a:endParaRPr xmlns:a="http://schemas.openxmlformats.org/drawingml/2006/main"/>
          </a:p>
        </p:txBody>
      </p:sp>
      <p:sp>
        <p:nvSpPr>
          <p:cNvPr id="480" name="Google Shape;480;p63"/>
          <p:cNvSpPr txBox="1">
            <a:spLocks noGrp="1"/>
          </p:cNvSpPr>
          <p:nvPr>
            <p:ph type="body" idx="4294967295"/>
          </p:nvPr>
        </p:nvSpPr>
        <p:spPr>
          <a:xfrm>
            <a:off x="573206" y="609600"/>
            <a:ext cx="9866194" cy="6096000"/>
          </a:xfrm>
          <a:prstGeom prst="rect">
            <a:avLst/>
          </a:prstGeom>
          <a:noFill/>
          <a:ln>
            <a:noFill/>
          </a:ln>
        </p:spPr>
        <p:txBody>
          <a:bodyPr spcFirstLastPara="1" wrap="square" lIns="91425" tIns="45700" rIns="91425" bIns="45700" anchor="t" anchorCtr="0">
            <a:noAutofit/>
          </a:bodyPr>
          <a:lstStyle/>
          <a:p>
            <a:pPr xmlns:a="http://schemas.openxmlformats.org/drawingml/2006/main" marL="228600" lvl="0" indent="-228600" algn="l" rtl="0">
              <a:lnSpc>
                <a:spcPct val="120000"/>
              </a:lnSpc>
              <a:spcBef>
                <a:spcPts val="0"/>
              </a:spcBef>
              <a:spcAft>
                <a:spcPts val="0"/>
              </a:spcAft>
              <a:buClr>
                <a:srgbClr val="2CA1BE"/>
              </a:buClr>
              <a:buSzPts val="2000"/>
              <a:buChar char=""/>
            </a:pPr>
            <a:r xmlns:a="http://schemas.openxmlformats.org/drawingml/2006/main">
              <a:rPr lang="es" cap="none">
                <a:latin typeface="Times New Roman"/>
                <a:ea typeface="Times New Roman"/>
                <a:cs typeface="Times New Roman"/>
                <a:sym typeface="Times New Roman"/>
              </a:rPr>
              <a:t>Resolución de problemas, planificación y búsqueda: arquitectura genérica de resolución de problemas basada en ideas de la ciencia cognitiva (juegos, robótica).</a:t>
            </a:r>
            <a:endParaRPr xmlns:a="http://schemas.openxmlformats.org/drawingml/2006/main"/>
          </a:p>
          <a:p>
            <a:pPr xmlns:a="http://schemas.openxmlformats.org/drawingml/2006/main" marL="228600" lvl="0" indent="-228600" algn="l" rtl="0">
              <a:lnSpc>
                <a:spcPct val="120000"/>
              </a:lnSpc>
              <a:spcBef>
                <a:spcPts val="1000"/>
              </a:spcBef>
              <a:spcAft>
                <a:spcPts val="0"/>
              </a:spcAft>
              <a:buClr>
                <a:srgbClr val="2CA1BE"/>
              </a:buClr>
              <a:buSzPts val="2000"/>
              <a:buChar char=""/>
            </a:pPr>
            <a:r xmlns:a="http://schemas.openxmlformats.org/drawingml/2006/main">
              <a:rPr lang="es" cap="none">
                <a:latin typeface="Times New Roman"/>
                <a:ea typeface="Times New Roman"/>
                <a:cs typeface="Times New Roman"/>
                <a:sym typeface="Times New Roman"/>
              </a:rPr>
              <a:t>Representación del conocimiento: almacenar y manipular información (representaciones lógicas y probabilísticas)</a:t>
            </a:r>
            <a:endParaRPr xmlns:a="http://schemas.openxmlformats.org/drawingml/2006/main"/>
          </a:p>
          <a:p>
            <a:pPr xmlns:a="http://schemas.openxmlformats.org/drawingml/2006/main" marL="228600" lvl="0" indent="-228600" algn="l" rtl="0">
              <a:lnSpc>
                <a:spcPct val="120000"/>
              </a:lnSpc>
              <a:spcBef>
                <a:spcPts val="1000"/>
              </a:spcBef>
              <a:spcAft>
                <a:spcPts val="0"/>
              </a:spcAft>
              <a:buClr>
                <a:srgbClr val="2CA1BE"/>
              </a:buClr>
              <a:buSzPts val="2000"/>
              <a:buChar char=""/>
            </a:pPr>
            <a:r xmlns:a="http://schemas.openxmlformats.org/drawingml/2006/main">
              <a:rPr lang="es" cap="none">
                <a:latin typeface="Times New Roman"/>
                <a:ea typeface="Times New Roman"/>
                <a:cs typeface="Times New Roman"/>
                <a:sym typeface="Times New Roman"/>
              </a:rPr>
              <a:t>Razonamiento/inferencia automatizado: utilizar la información almacenada para responder preguntas y sacar nuevas conclusiones</a:t>
            </a:r>
            <a:endParaRPr xmlns:a="http://schemas.openxmlformats.org/drawingml/2006/main"/>
          </a:p>
          <a:p>
            <a:pPr xmlns:a="http://schemas.openxmlformats.org/drawingml/2006/main" marL="228600" lvl="0" indent="-228600" algn="l" rtl="0">
              <a:lnSpc>
                <a:spcPct val="120000"/>
              </a:lnSpc>
              <a:spcBef>
                <a:spcPts val="1000"/>
              </a:spcBef>
              <a:spcAft>
                <a:spcPts val="0"/>
              </a:spcAft>
              <a:buClr>
                <a:srgbClr val="2CA1BE"/>
              </a:buClr>
              <a:buSzPts val="2000"/>
              <a:buChar char=""/>
            </a:pPr>
            <a:r xmlns:a="http://schemas.openxmlformats.org/drawingml/2006/main">
              <a:rPr lang="es" cap="none">
                <a:latin typeface="Times New Roman"/>
                <a:ea typeface="Times New Roman"/>
                <a:cs typeface="Times New Roman"/>
                <a:sym typeface="Times New Roman"/>
              </a:rPr>
              <a:t>Aprendizaje automático: inteligencia a partir de datos; Adaptarse a nuevas circunstancias y detectar y extrapolar patrones</a:t>
            </a:r>
            <a:endParaRPr xmlns:a="http://schemas.openxmlformats.org/drawingml/2006/main"/>
          </a:p>
          <a:p>
            <a:pPr xmlns:a="http://schemas.openxmlformats.org/drawingml/2006/main" marL="228600" lvl="0" indent="-228600" algn="l" rtl="0">
              <a:lnSpc>
                <a:spcPct val="120000"/>
              </a:lnSpc>
              <a:spcBef>
                <a:spcPts val="1000"/>
              </a:spcBef>
              <a:spcAft>
                <a:spcPts val="0"/>
              </a:spcAft>
              <a:buClr>
                <a:srgbClr val="2CA1BE"/>
              </a:buClr>
              <a:buSzPts val="2000"/>
              <a:buChar char=""/>
            </a:pPr>
            <a:r xmlns:a="http://schemas.openxmlformats.org/drawingml/2006/main">
              <a:rPr lang="es" cap="none">
                <a:latin typeface="Times New Roman"/>
                <a:ea typeface="Times New Roman"/>
                <a:cs typeface="Times New Roman"/>
                <a:sym typeface="Times New Roman"/>
              </a:rPr>
              <a:t>Procesamiento del lenguaje natural: para comunicarse con la máquina</a:t>
            </a:r>
            <a:endParaRPr xmlns:a="http://schemas.openxmlformats.org/drawingml/2006/main"/>
          </a:p>
          <a:p>
            <a:pPr xmlns:a="http://schemas.openxmlformats.org/drawingml/2006/main" marL="228600" lvl="0" indent="-228600" algn="l" rtl="0">
              <a:lnSpc>
                <a:spcPct val="120000"/>
              </a:lnSpc>
              <a:spcBef>
                <a:spcPts val="1000"/>
              </a:spcBef>
              <a:spcAft>
                <a:spcPts val="0"/>
              </a:spcAft>
              <a:buClr>
                <a:srgbClr val="2CA1BE"/>
              </a:buClr>
              <a:buSzPts val="2000"/>
              <a:buChar char=""/>
            </a:pPr>
            <a:r xmlns:a="http://schemas.openxmlformats.org/drawingml/2006/main">
              <a:rPr lang="es" cap="none">
                <a:latin typeface="Times New Roman"/>
                <a:ea typeface="Times New Roman"/>
                <a:cs typeface="Times New Roman"/>
                <a:sym typeface="Times New Roman"/>
              </a:rPr>
              <a:t>Visión por computadora --- Procesamiento de información visual</a:t>
            </a:r>
            <a:endParaRPr xmlns:a="http://schemas.openxmlformats.org/drawingml/2006/main"/>
          </a:p>
          <a:p>
            <a:pPr xmlns:a="http://schemas.openxmlformats.org/drawingml/2006/main" marL="228600" lvl="0" indent="-228600" algn="l" rtl="0">
              <a:lnSpc>
                <a:spcPct val="120000"/>
              </a:lnSpc>
              <a:spcBef>
                <a:spcPts val="1000"/>
              </a:spcBef>
              <a:spcAft>
                <a:spcPts val="0"/>
              </a:spcAft>
              <a:buClr>
                <a:srgbClr val="2CA1BE"/>
              </a:buClr>
              <a:buSzPts val="2000"/>
              <a:buChar char=""/>
            </a:pPr>
            <a:r xmlns:a="http://schemas.openxmlformats.org/drawingml/2006/main">
              <a:rPr lang="es" cap="none">
                <a:latin typeface="Times New Roman"/>
                <a:ea typeface="Times New Roman"/>
                <a:cs typeface="Times New Roman"/>
                <a:sym typeface="Times New Roman"/>
              </a:rPr>
              <a:t>Robótica --- Autonomía, manipulación, integración total de capacidades de IA</a:t>
            </a:r>
            <a:endParaRPr xmlns:a="http://schemas.openxmlformats.org/drawingml/2006/main"/>
          </a:p>
          <a:p>
            <a:pPr marL="228600" lvl="0" indent="-101600" algn="l" rtl="0">
              <a:lnSpc>
                <a:spcPct val="120000"/>
              </a:lnSpc>
              <a:spcBef>
                <a:spcPts val="1000"/>
              </a:spcBef>
              <a:spcAft>
                <a:spcPts val="0"/>
              </a:spcAft>
              <a:buClr>
                <a:srgbClr val="2CA1BE"/>
              </a:buClr>
              <a:buSzPts val="2000"/>
              <a:buNone/>
            </a:pPr>
            <a:endParaRPr cap="none">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80">
                                            <p:txEl>
                                              <p:pRg st="0" end="0"/>
                                            </p:txEl>
                                          </p:spTgt>
                                        </p:tgtEl>
                                        <p:attrNameLst>
                                          <p:attrName>style.visibility</p:attrName>
                                        </p:attrNameLst>
                                      </p:cBhvr>
                                      <p:to>
                                        <p:strVal val="visible"/>
                                      </p:to>
                                    </p:set>
                                    <p:anim calcmode="lin" valueType="num">
                                      <p:cBhvr additive="base">
                                        <p:cTn id="7" dur="500"/>
                                        <p:tgtEl>
                                          <p:spTgt spid="480">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480">
                                            <p:txEl>
                                              <p:pRg st="1" end="1"/>
                                            </p:txEl>
                                          </p:spTgt>
                                        </p:tgtEl>
                                        <p:attrNameLst>
                                          <p:attrName>style.visibility</p:attrName>
                                        </p:attrNameLst>
                                      </p:cBhvr>
                                      <p:to>
                                        <p:strVal val="visible"/>
                                      </p:to>
                                    </p:set>
                                    <p:anim calcmode="lin" valueType="num">
                                      <p:cBhvr additive="base">
                                        <p:cTn id="12" dur="500"/>
                                        <p:tgtEl>
                                          <p:spTgt spid="480">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480">
                                            <p:txEl>
                                              <p:pRg st="2" end="2"/>
                                            </p:txEl>
                                          </p:spTgt>
                                        </p:tgtEl>
                                        <p:attrNameLst>
                                          <p:attrName>style.visibility</p:attrName>
                                        </p:attrNameLst>
                                      </p:cBhvr>
                                      <p:to>
                                        <p:strVal val="visible"/>
                                      </p:to>
                                    </p:set>
                                    <p:anim calcmode="lin" valueType="num">
                                      <p:cBhvr additive="base">
                                        <p:cTn id="17" dur="500"/>
                                        <p:tgtEl>
                                          <p:spTgt spid="480">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480">
                                            <p:txEl>
                                              <p:pRg st="3" end="3"/>
                                            </p:txEl>
                                          </p:spTgt>
                                        </p:tgtEl>
                                        <p:attrNameLst>
                                          <p:attrName>style.visibility</p:attrName>
                                        </p:attrNameLst>
                                      </p:cBhvr>
                                      <p:to>
                                        <p:strVal val="visible"/>
                                      </p:to>
                                    </p:set>
                                    <p:anim calcmode="lin" valueType="num">
                                      <p:cBhvr additive="base">
                                        <p:cTn id="22" dur="500"/>
                                        <p:tgtEl>
                                          <p:spTgt spid="480">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480">
                                            <p:txEl>
                                              <p:pRg st="4" end="4"/>
                                            </p:txEl>
                                          </p:spTgt>
                                        </p:tgtEl>
                                        <p:attrNameLst>
                                          <p:attrName>style.visibility</p:attrName>
                                        </p:attrNameLst>
                                      </p:cBhvr>
                                      <p:to>
                                        <p:strVal val="visible"/>
                                      </p:to>
                                    </p:set>
                                    <p:anim calcmode="lin" valueType="num">
                                      <p:cBhvr additive="base">
                                        <p:cTn id="27" dur="500"/>
                                        <p:tgtEl>
                                          <p:spTgt spid="480">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480">
                                            <p:txEl>
                                              <p:pRg st="5" end="5"/>
                                            </p:txEl>
                                          </p:spTgt>
                                        </p:tgtEl>
                                        <p:attrNameLst>
                                          <p:attrName>style.visibility</p:attrName>
                                        </p:attrNameLst>
                                      </p:cBhvr>
                                      <p:to>
                                        <p:strVal val="visible"/>
                                      </p:to>
                                    </p:set>
                                    <p:anim calcmode="lin" valueType="num">
                                      <p:cBhvr additive="base">
                                        <p:cTn id="32" dur="500"/>
                                        <p:tgtEl>
                                          <p:spTgt spid="480">
                                            <p:txEl>
                                              <p:pRg st="5" end="5"/>
                                            </p:txEl>
                                          </p:spTgt>
                                        </p:tgtEl>
                                        <p:attrNameLst>
                                          <p:attrName>ppt_x</p:attrName>
                                        </p:attrNameLst>
                                      </p:cBhvr>
                                      <p:tavLst>
                                        <p:tav tm="0">
                                          <p:val>
                                            <p:strVal val="#ppt_x+1"/>
                                          </p:val>
                                        </p:tav>
                                        <p:tav tm="100000">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480">
                                            <p:txEl>
                                              <p:pRg st="6" end="6"/>
                                            </p:txEl>
                                          </p:spTgt>
                                        </p:tgtEl>
                                        <p:attrNameLst>
                                          <p:attrName>style.visibility</p:attrName>
                                        </p:attrNameLst>
                                      </p:cBhvr>
                                      <p:to>
                                        <p:strVal val="visible"/>
                                      </p:to>
                                    </p:set>
                                    <p:anim calcmode="lin" valueType="num">
                                      <p:cBhvr additive="base">
                                        <p:cTn id="37" dur="500"/>
                                        <p:tgtEl>
                                          <p:spTgt spid="480">
                                            <p:txEl>
                                              <p:pRg st="6" end="6"/>
                                            </p:txEl>
                                          </p:spTgt>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nodeType="clickEffect">
                                  <p:stCondLst>
                                    <p:cond delay="0"/>
                                  </p:stCondLst>
                                  <p:childTnLst>
                                    <p:set>
                                      <p:cBhvr>
                                        <p:cTn id="41" dur="1" fill="hold">
                                          <p:stCondLst>
                                            <p:cond delay="0"/>
                                          </p:stCondLst>
                                        </p:cTn>
                                        <p:tgtEl>
                                          <p:spTgt spid="480">
                                            <p:txEl>
                                              <p:pRg st="7" end="7"/>
                                            </p:txEl>
                                          </p:spTgt>
                                        </p:tgtEl>
                                        <p:attrNameLst>
                                          <p:attrName>style.visibility</p:attrName>
                                        </p:attrNameLst>
                                      </p:cBhvr>
                                      <p:to>
                                        <p:strVal val="visible"/>
                                      </p:to>
                                    </p:set>
                                    <p:anim calcmode="lin" valueType="num">
                                      <p:cBhvr additive="base">
                                        <p:cTn id="42" dur="500"/>
                                        <p:tgtEl>
                                          <p:spTgt spid="480">
                                            <p:txEl>
                                              <p:pRg st="7" end="7"/>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p:nvPr/>
        </p:nvSpPr>
        <p:spPr>
          <a:xfrm>
            <a:off x="545910" y="2515257"/>
            <a:ext cx="11477768" cy="1675459"/>
          </a:xfrm>
          <a:prstGeom prst="rect">
            <a:avLst/>
          </a:prstGeom>
          <a:noFill/>
          <a:ln>
            <a:noFill/>
          </a:ln>
        </p:spPr>
        <p:txBody>
          <a:bodyPr spcFirstLastPara="1" wrap="square" lIns="0" tIns="13325" rIns="0" bIns="0" anchor="t" anchorCtr="0">
            <a:spAutoFit/>
          </a:bodyPr>
          <a:lstStyle/>
          <a:p>
            <a:pPr xmlns:a="http://schemas.openxmlformats.org/drawingml/2006/main" marL="268605" marR="5080" lvl="0" indent="-256540" algn="l" rtl="0">
              <a:lnSpc>
                <a:spcPct val="100000"/>
              </a:lnSpc>
              <a:spcBef>
                <a:spcPts val="0"/>
              </a:spcBef>
              <a:spcAft>
                <a:spcPts val="0"/>
              </a:spcAft>
              <a:buClr>
                <a:srgbClr val="2CA1BE"/>
              </a:buClr>
              <a:buSzPts val="1215"/>
              <a:buFont typeface="Times New Roman"/>
              <a:buChar char=""/>
            </a:pPr>
            <a:r xmlns:a="http://schemas.openxmlformats.org/drawingml/2006/main">
              <a:rPr lang="es" sz="1800" b="0" i="0" u="none" strike="noStrike" cap="none">
                <a:solidFill>
                  <a:schemeClr val="dk1"/>
                </a:solidFill>
                <a:latin typeface="Times New Roman"/>
                <a:ea typeface="Times New Roman"/>
                <a:cs typeface="Times New Roman"/>
                <a:sym typeface="Times New Roman"/>
              </a:rPr>
              <a:t>Computadoras con la capacidad de imitar o duplicar las funciones del cerebro humano.</a:t>
            </a:r>
            <a:endParaRPr xmlns:a="http://schemas.openxmlformats.org/drawingml/2006/main" sz="1400" b="0" i="0" u="none" strike="noStrike" cap="none">
              <a:solidFill>
                <a:srgbClr val="000000"/>
              </a:solidFill>
              <a:latin typeface="Arial"/>
              <a:ea typeface="Arial"/>
              <a:cs typeface="Arial"/>
              <a:sym typeface="Arial"/>
            </a:endParaRPr>
          </a:p>
          <a:p>
            <a:pPr marL="0" marR="0" lvl="0" indent="0" algn="l" rtl="0">
              <a:lnSpc>
                <a:spcPct val="100000"/>
              </a:lnSpc>
              <a:spcBef>
                <a:spcPts val="30"/>
              </a:spcBef>
              <a:spcAft>
                <a:spcPts val="0"/>
              </a:spcAft>
              <a:buClr>
                <a:srgbClr val="2CA1BE"/>
              </a:buClr>
              <a:buSzPts val="1800"/>
              <a:buFont typeface="Arial"/>
              <a:buNone/>
            </a:pPr>
            <a:endParaRPr sz="1800" b="0" i="0" u="none" strike="noStrike" cap="none">
              <a:solidFill>
                <a:schemeClr val="dk1"/>
              </a:solidFill>
              <a:latin typeface="Times New Roman"/>
              <a:ea typeface="Times New Roman"/>
              <a:cs typeface="Times New Roman"/>
              <a:sym typeface="Times New Roman"/>
            </a:endParaRPr>
          </a:p>
          <a:p>
            <a:pPr xmlns:a="http://schemas.openxmlformats.org/drawingml/2006/main" marL="268605" marR="645795" lvl="0" indent="-256540" algn="l" rtl="0">
              <a:lnSpc>
                <a:spcPct val="100000"/>
              </a:lnSpc>
              <a:spcBef>
                <a:spcPts val="0"/>
              </a:spcBef>
              <a:spcAft>
                <a:spcPts val="0"/>
              </a:spcAft>
              <a:buClr>
                <a:srgbClr val="2CA1BE"/>
              </a:buClr>
              <a:buSzPts val="1215"/>
              <a:buFont typeface="Times New Roman"/>
              <a:buChar char=""/>
            </a:pPr>
            <a:r xmlns:a="http://schemas.openxmlformats.org/drawingml/2006/main">
              <a:rPr lang="es" sz="1800" b="0" i="0" u="none" strike="noStrike" cap="none">
                <a:solidFill>
                  <a:schemeClr val="dk1"/>
                </a:solidFill>
                <a:latin typeface="Times New Roman"/>
                <a:ea typeface="Times New Roman"/>
                <a:cs typeface="Times New Roman"/>
                <a:sym typeface="Times New Roman"/>
              </a:rPr>
              <a:t>La Inteligencia Artificial es la inteligencia de las máquinas y la rama de la informática que tiene como objetivo crearla.</a:t>
            </a:r>
            <a:endParaRPr xmlns:a="http://schemas.openxmlformats.org/drawingml/2006/main" sz="1400" b="0" i="0" u="none" strike="noStrike" cap="none">
              <a:solidFill>
                <a:srgbClr val="000000"/>
              </a:solidFill>
              <a:latin typeface="Arial"/>
              <a:ea typeface="Arial"/>
              <a:cs typeface="Arial"/>
              <a:sym typeface="Arial"/>
            </a:endParaRPr>
          </a:p>
          <a:p>
            <a:pPr marL="0" marR="0" lvl="0" indent="0" algn="l" rtl="0">
              <a:lnSpc>
                <a:spcPct val="100000"/>
              </a:lnSpc>
              <a:spcBef>
                <a:spcPts val="40"/>
              </a:spcBef>
              <a:spcAft>
                <a:spcPts val="0"/>
              </a:spcAft>
              <a:buClr>
                <a:srgbClr val="2CA1BE"/>
              </a:buClr>
              <a:buSzPts val="1800"/>
              <a:buFont typeface="Arial"/>
              <a:buNone/>
            </a:pPr>
            <a:endParaRPr sz="1800" b="0" i="0" u="none" strike="noStrike" cap="none">
              <a:solidFill>
                <a:schemeClr val="dk1"/>
              </a:solidFill>
              <a:latin typeface="Times New Roman"/>
              <a:ea typeface="Times New Roman"/>
              <a:cs typeface="Times New Roman"/>
              <a:sym typeface="Times New Roman"/>
            </a:endParaRPr>
          </a:p>
          <a:p>
            <a:pPr xmlns:a="http://schemas.openxmlformats.org/drawingml/2006/main" marL="268605" marR="535305" lvl="0" indent="-256540" algn="l" rtl="0">
              <a:lnSpc>
                <a:spcPct val="100000"/>
              </a:lnSpc>
              <a:spcBef>
                <a:spcPts val="0"/>
              </a:spcBef>
              <a:spcAft>
                <a:spcPts val="0"/>
              </a:spcAft>
              <a:buClr>
                <a:srgbClr val="2CA1BE"/>
              </a:buClr>
              <a:buSzPts val="1215"/>
              <a:buFont typeface="Times New Roman"/>
              <a:buChar char=""/>
            </a:pPr>
            <a:r xmlns:a="http://schemas.openxmlformats.org/drawingml/2006/main">
              <a:rPr lang="es" sz="1800" b="0" i="0" u="none" strike="noStrike" cap="none">
                <a:solidFill>
                  <a:schemeClr val="dk1"/>
                </a:solidFill>
                <a:latin typeface="Times New Roman"/>
                <a:ea typeface="Times New Roman"/>
                <a:cs typeface="Times New Roman"/>
                <a:sym typeface="Times New Roman"/>
              </a:rPr>
              <a:t>"La rama de la informática que se ocupa de la automatización del comportamiento inteligente" (Luger y Stubblefield. 1993).</a:t>
            </a:r>
            <a:endParaRPr xmlns:a="http://schemas.openxmlformats.org/drawingml/2006/main" sz="1400" b="0" i="0" u="none" strike="noStrike" cap="none">
              <a:solidFill>
                <a:srgbClr val="000000"/>
              </a:solidFill>
              <a:latin typeface="Arial"/>
              <a:ea typeface="Arial"/>
              <a:cs typeface="Arial"/>
              <a:sym typeface="Arial"/>
            </a:endParaRPr>
          </a:p>
        </p:txBody>
      </p:sp>
      <p:sp>
        <p:nvSpPr>
          <p:cNvPr id="173" name="Google Shape;173;p21"/>
          <p:cNvSpPr txBox="1"/>
          <p:nvPr/>
        </p:nvSpPr>
        <p:spPr>
          <a:xfrm>
            <a:off x="0" y="365125"/>
            <a:ext cx="10515600" cy="1325563"/>
          </a:xfrm>
          <a:prstGeom prst="rect">
            <a:avLst/>
          </a:prstGeom>
          <a:noFill/>
          <a:ln>
            <a:noFill/>
          </a:ln>
        </p:spPr>
        <p:txBody>
          <a:bodyPr spcFirstLastPara="1" wrap="square" lIns="91425" tIns="45700" rIns="91425" bIns="45700" anchor="ctr" anchorCtr="0">
            <a:normAutofit/>
          </a:bodyPr>
          <a:lstStyle/>
          <a:p>
            <a:pPr xmlns:a="http://schemas.openxmlformats.org/drawingml/2006/main" marL="0" marR="0" lvl="0" indent="0" algn="ctr" rtl="0">
              <a:lnSpc>
                <a:spcPct val="90000"/>
              </a:lnSpc>
              <a:spcBef>
                <a:spcPts val="0"/>
              </a:spcBef>
              <a:spcAft>
                <a:spcPts val="0"/>
              </a:spcAft>
              <a:buClr>
                <a:schemeClr val="dk1"/>
              </a:buClr>
              <a:buSzPts val="4400"/>
              <a:buFont typeface="Twentieth Century"/>
              <a:buNone/>
            </a:pPr>
            <a:r xmlns:a="http://schemas.openxmlformats.org/drawingml/2006/main">
              <a:rPr lang="es" sz="4400" b="0" i="0" u="none" strike="noStrike" cap="none">
                <a:solidFill>
                  <a:schemeClr val="dk1"/>
                </a:solidFill>
                <a:latin typeface="Twentieth Century"/>
                <a:ea typeface="Twentieth Century"/>
                <a:cs typeface="Twentieth Century"/>
                <a:sym typeface="Twentieth Century"/>
              </a:rPr>
              <a:t>DEFINICIÓN</a:t>
            </a:r>
            <a:endParaRPr xmlns:a="http://schemas.openxmlformats.org/drawingml/2006/main" sz="4400" b="0" i="0" u="none" strike="noStrike" cap="none">
              <a:solidFill>
                <a:schemeClr val="dk1"/>
              </a:solidFill>
              <a:latin typeface="Twentieth Century"/>
              <a:ea typeface="Twentieth Century"/>
              <a:cs typeface="Twentieth Century"/>
              <a:sym typeface="Twentieth Century"/>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24"/>
          <p:cNvPicPr preferRelativeResize="0"/>
          <p:nvPr/>
        </p:nvPicPr>
        <p:blipFill rotWithShape="1">
          <a:blip r:embed="rId3">
            <a:alphaModFix/>
          </a:blip>
          <a:srcRect/>
          <a:stretch/>
        </p:blipFill>
        <p:spPr>
          <a:xfrm>
            <a:off x="1723415" y="1328444"/>
            <a:ext cx="8745170" cy="420111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3"/>
          <p:cNvSpPr txBox="1">
            <a:spLocks noGrp="1"/>
          </p:cNvSpPr>
          <p:nvPr>
            <p:ph type="title" idx="4294967295"/>
          </p:nvPr>
        </p:nvSpPr>
        <p:spPr>
          <a:xfrm>
            <a:off x="0" y="619125"/>
            <a:ext cx="10363200" cy="1595438"/>
          </a:xfrm>
          <a:prstGeom prst="rect">
            <a:avLst/>
          </a:prstGeom>
          <a:noFill/>
          <a:ln>
            <a:noFill/>
          </a:ln>
        </p:spPr>
        <p:txBody>
          <a:bodyPr spcFirstLastPara="1" wrap="square" lIns="91425" tIns="45700" rIns="91425" bIns="45700" anchor="ctr" anchorCtr="0">
            <a:normAutofit/>
          </a:bodyPr>
          <a:lstStyle/>
          <a:p>
            <a:pPr xmlns:a="http://schemas.openxmlformats.org/drawingml/2006/main" marL="0" lvl="0" indent="0" algn="ctr" rtl="0">
              <a:lnSpc>
                <a:spcPct val="90000"/>
              </a:lnSpc>
              <a:spcBef>
                <a:spcPts val="0"/>
              </a:spcBef>
              <a:spcAft>
                <a:spcPts val="0"/>
              </a:spcAft>
              <a:buClr>
                <a:schemeClr val="dk1"/>
              </a:buClr>
              <a:buSzPts val="3600"/>
              <a:buFont typeface="Twentieth Century"/>
              <a:buNone/>
            </a:pPr>
            <a:r xmlns:a="http://schemas.openxmlformats.org/drawingml/2006/main">
              <a:rPr lang="es"/>
              <a:t>TIPOS DE INTELIGENCIA ARTIFICIAL</a:t>
            </a:r>
            <a:endParaRPr xmlns:a="http://schemas.openxmlformats.org/drawingml/2006/main"/>
          </a:p>
        </p:txBody>
      </p:sp>
      <p:pic>
        <p:nvPicPr>
          <p:cNvPr id="344" name="Google Shape;344;p43" descr="Types of AI"/>
          <p:cNvPicPr preferRelativeResize="0"/>
          <p:nvPr/>
        </p:nvPicPr>
        <p:blipFill rotWithShape="1">
          <a:blip r:embed="rId3">
            <a:alphaModFix/>
          </a:blip>
          <a:srcRect/>
          <a:stretch/>
        </p:blipFill>
        <p:spPr>
          <a:xfrm>
            <a:off x="1766011" y="2333623"/>
            <a:ext cx="9077325" cy="34575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B7B7B7"/>
            </a:gs>
          </a:gsLst>
          <a:lin ang="5400000" scaled="0"/>
        </a:gradFill>
        <a:effectLst/>
      </p:bgPr>
    </p:bg>
    <p:spTree>
      <p:nvGrpSpPr>
        <p:cNvPr id="1" name="Shape 348"/>
        <p:cNvGrpSpPr/>
        <p:nvPr/>
      </p:nvGrpSpPr>
      <p:grpSpPr>
        <a:xfrm>
          <a:off x="0" y="0"/>
          <a:ext cx="0" cy="0"/>
          <a:chOff x="0" y="0"/>
          <a:chExt cx="0" cy="0"/>
        </a:xfrm>
      </p:grpSpPr>
      <p:sp>
        <p:nvSpPr>
          <p:cNvPr id="349" name="Google Shape;349;p44"/>
          <p:cNvSpPr txBox="1">
            <a:spLocks noGrp="1"/>
          </p:cNvSpPr>
          <p:nvPr>
            <p:ph type="body" idx="1"/>
          </p:nvPr>
        </p:nvSpPr>
        <p:spPr>
          <a:xfrm>
            <a:off x="913774" y="2367092"/>
            <a:ext cx="10363826" cy="3424107"/>
          </a:xfrm>
          <a:prstGeom prst="rect">
            <a:avLst/>
          </a:prstGeom>
          <a:noFill/>
          <a:ln>
            <a:noFill/>
          </a:ln>
        </p:spPr>
        <p:txBody>
          <a:bodyPr spcFirstLastPara="1" wrap="square" lIns="91425" tIns="45700" rIns="91425" bIns="45700" anchor="t" anchorCtr="0">
            <a:normAutofit fontScale="70000" lnSpcReduction="20000"/>
          </a:bodyPr>
          <a:lstStyle/>
          <a:p>
            <a:pPr xmlns:a="http://schemas.openxmlformats.org/drawingml/2006/main" marL="228600" lvl="0" indent="-228600" algn="l" rtl="0">
              <a:lnSpc>
                <a:spcPct val="120000"/>
              </a:lnSpc>
              <a:spcBef>
                <a:spcPts val="0"/>
              </a:spcBef>
              <a:spcAft>
                <a:spcPts val="0"/>
              </a:spcAft>
              <a:buSzPct val="100000"/>
              <a:buChar char="•"/>
            </a:pPr>
            <a:r xmlns:a="http://schemas.openxmlformats.org/drawingml/2006/main">
              <a:rPr lang="es" sz="2600" cap="none">
                <a:latin typeface="Times New Roman"/>
                <a:ea typeface="Times New Roman"/>
                <a:cs typeface="Times New Roman"/>
                <a:sym typeface="Times New Roman"/>
              </a:rPr>
              <a:t>La IA estrecha es un tipo de IA que puede realizar una tarea dedicada con inteligencia. La IA más común y disponible actualmente es la IA estrecha en el mundo de la Inteligencia Artificial.</a:t>
            </a:r>
            <a:endParaRPr xmlns:a="http://schemas.openxmlformats.org/drawingml/2006/main"/>
          </a:p>
          <a:p>
            <a:pPr xmlns:a="http://schemas.openxmlformats.org/drawingml/2006/main" marL="228600" lvl="0" indent="-228600" algn="l" rtl="0">
              <a:lnSpc>
                <a:spcPct val="120000"/>
              </a:lnSpc>
              <a:spcBef>
                <a:spcPts val="1000"/>
              </a:spcBef>
              <a:spcAft>
                <a:spcPts val="0"/>
              </a:spcAft>
              <a:buSzPct val="100000"/>
              <a:buChar char="•"/>
            </a:pPr>
            <a:r xmlns:a="http://schemas.openxmlformats.org/drawingml/2006/main">
              <a:rPr lang="es" sz="2600" cap="none">
                <a:latin typeface="Times New Roman"/>
                <a:ea typeface="Times New Roman"/>
                <a:cs typeface="Times New Roman"/>
                <a:sym typeface="Times New Roman"/>
              </a:rPr>
              <a:t>La IA estrecha no puede funcionar más allá de su campo o limitaciones, ya que solo está entrenada para una tarea específica. De ahí que también se la denomine IA débil. La IA estrecha puede fallar de manera impredecible si va más allá de sus límites.</a:t>
            </a:r>
            <a:endParaRPr xmlns:a="http://schemas.openxmlformats.org/drawingml/2006/main"/>
          </a:p>
          <a:p>
            <a:pPr xmlns:a="http://schemas.openxmlformats.org/drawingml/2006/main" marL="228600" lvl="0" indent="-228600" algn="l" rtl="0">
              <a:lnSpc>
                <a:spcPct val="120000"/>
              </a:lnSpc>
              <a:spcBef>
                <a:spcPts val="1000"/>
              </a:spcBef>
              <a:spcAft>
                <a:spcPts val="0"/>
              </a:spcAft>
              <a:buSzPct val="100000"/>
              <a:buChar char="•"/>
            </a:pPr>
            <a:r xmlns:a="http://schemas.openxmlformats.org/drawingml/2006/main">
              <a:rPr lang="es" sz="2600" cap="none">
                <a:latin typeface="Times New Roman"/>
                <a:ea typeface="Times New Roman"/>
                <a:cs typeface="Times New Roman"/>
                <a:sym typeface="Times New Roman"/>
              </a:rPr>
              <a:t>Apple Siri es un buen ejemplo de IA estrecha, pero funciona con una gama limitada de funciones predefinidas.</a:t>
            </a:r>
            <a:endParaRPr xmlns:a="http://schemas.openxmlformats.org/drawingml/2006/main"/>
          </a:p>
          <a:p>
            <a:pPr xmlns:a="http://schemas.openxmlformats.org/drawingml/2006/main" marL="228600" lvl="0" indent="-228600" algn="l" rtl="0">
              <a:lnSpc>
                <a:spcPct val="120000"/>
              </a:lnSpc>
              <a:spcBef>
                <a:spcPts val="1000"/>
              </a:spcBef>
              <a:spcAft>
                <a:spcPts val="0"/>
              </a:spcAft>
              <a:buSzPct val="100000"/>
              <a:buChar char="•"/>
            </a:pPr>
            <a:r xmlns:a="http://schemas.openxmlformats.org/drawingml/2006/main">
              <a:rPr lang="es" sz="2600" cap="none">
                <a:latin typeface="Times New Roman"/>
                <a:ea typeface="Times New Roman"/>
                <a:cs typeface="Times New Roman"/>
                <a:sym typeface="Times New Roman"/>
              </a:rPr>
              <a:t>La supercomputadora Watson de IBM también se incluye en la IA estrecha, ya que utiliza un enfoque de sistema experto combinado con aprendizaje automático y procesamiento del lenguaje natural.</a:t>
            </a:r>
            <a:endParaRPr xmlns:a="http://schemas.openxmlformats.org/drawingml/2006/main"/>
          </a:p>
          <a:p>
            <a:pPr xmlns:a="http://schemas.openxmlformats.org/drawingml/2006/main" marL="228600" lvl="0" indent="-228600" algn="l" rtl="0">
              <a:lnSpc>
                <a:spcPct val="120000"/>
              </a:lnSpc>
              <a:spcBef>
                <a:spcPts val="1000"/>
              </a:spcBef>
              <a:spcAft>
                <a:spcPts val="0"/>
              </a:spcAft>
              <a:buSzPct val="100000"/>
              <a:buChar char="•"/>
            </a:pPr>
            <a:r xmlns:a="http://schemas.openxmlformats.org/drawingml/2006/main">
              <a:rPr lang="es" sz="2600" cap="none">
                <a:latin typeface="Times New Roman"/>
                <a:ea typeface="Times New Roman"/>
                <a:cs typeface="Times New Roman"/>
                <a:sym typeface="Times New Roman"/>
              </a:rPr>
              <a:t>Algunos ejemplos de IA estrecha son jugar al ajedrez, sugerencias de compra en sitios de comercio electrónico, vehículos autónomos, reconocimiento de voz y reconocimiento de imágenes.</a:t>
            </a:r>
            <a:endParaRPr xmlns:a="http://schemas.openxmlformats.org/drawingml/2006/main"/>
          </a:p>
          <a:p>
            <a:pPr marL="228600" lvl="0" indent="-139700" algn="l" rtl="0">
              <a:lnSpc>
                <a:spcPct val="120000"/>
              </a:lnSpc>
              <a:spcBef>
                <a:spcPts val="1000"/>
              </a:spcBef>
              <a:spcAft>
                <a:spcPts val="0"/>
              </a:spcAft>
              <a:buSzPct val="100000"/>
              <a:buNone/>
            </a:pPr>
            <a:endParaRPr/>
          </a:p>
        </p:txBody>
      </p:sp>
      <p:sp>
        <p:nvSpPr>
          <p:cNvPr id="350" name="Google Shape;350;p44"/>
          <p:cNvSpPr txBox="1"/>
          <p:nvPr/>
        </p:nvSpPr>
        <p:spPr>
          <a:xfrm>
            <a:off x="1066175" y="770917"/>
            <a:ext cx="10364451" cy="1596177"/>
          </a:xfrm>
          <a:prstGeom prst="rect">
            <a:avLst/>
          </a:prstGeom>
          <a:noFill/>
          <a:ln>
            <a:noFill/>
          </a:ln>
        </p:spPr>
        <p:txBody>
          <a:bodyPr spcFirstLastPara="1" wrap="square" lIns="91425" tIns="45700" rIns="91425" bIns="45700" anchor="ctr" anchorCtr="0">
            <a:normAutofit/>
          </a:bodyPr>
          <a:lstStyle/>
          <a:p>
            <a:pPr xmlns:a="http://schemas.openxmlformats.org/drawingml/2006/main" marL="0" marR="0" lvl="0" indent="0" algn="ctr" rtl="0">
              <a:lnSpc>
                <a:spcPct val="90000"/>
              </a:lnSpc>
              <a:spcBef>
                <a:spcPts val="0"/>
              </a:spcBef>
              <a:spcAft>
                <a:spcPts val="0"/>
              </a:spcAft>
              <a:buClr>
                <a:schemeClr val="dk1"/>
              </a:buClr>
              <a:buSzPts val="3600"/>
              <a:buFont typeface="Twentieth Century"/>
              <a:buNone/>
            </a:pPr>
            <a:r xmlns:a="http://schemas.openxmlformats.org/drawingml/2006/main">
              <a:rPr lang="es" sz="3600" b="0" i="0" u="none" strike="noStrike" cap="none">
                <a:solidFill>
                  <a:schemeClr val="dk1"/>
                </a:solidFill>
                <a:latin typeface="Twentieth Century"/>
                <a:ea typeface="Twentieth Century"/>
                <a:cs typeface="Twentieth Century"/>
                <a:sym typeface="Twentieth Century"/>
              </a:rPr>
              <a:t>TIPOS DE INTELIGENCIA ARTIFICIAL-TIPO 1</a:t>
            </a:r>
            <a:endParaRPr xmlns:a="http://schemas.openxmlformats.org/drawingml/2006/main" sz="3600" b="0" i="0" u="none" strike="noStrike" cap="none">
              <a:solidFill>
                <a:schemeClr val="dk1"/>
              </a:solidFill>
              <a:latin typeface="Twentieth Century"/>
              <a:ea typeface="Twentieth Century"/>
              <a:cs typeface="Twentieth Century"/>
              <a:sym typeface="Twentieth Century"/>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5" name="Google Shape;355;p45"/>
          <p:cNvPicPr preferRelativeResize="0"/>
          <p:nvPr/>
        </p:nvPicPr>
        <p:blipFill rotWithShape="1">
          <a:blip r:embed="rId3">
            <a:alphaModFix/>
          </a:blip>
          <a:srcRect/>
          <a:stretch/>
        </p:blipFill>
        <p:spPr>
          <a:xfrm>
            <a:off x="3138274" y="1698659"/>
            <a:ext cx="5096586" cy="4934639"/>
          </a:xfrm>
          <a:prstGeom prst="rect">
            <a:avLst/>
          </a:prstGeom>
          <a:noFill/>
          <a:ln>
            <a:noFill/>
          </a:ln>
        </p:spPr>
      </p:pic>
      <p:sp>
        <p:nvSpPr>
          <p:cNvPr id="356" name="Google Shape;356;p45"/>
          <p:cNvSpPr txBox="1"/>
          <p:nvPr/>
        </p:nvSpPr>
        <p:spPr>
          <a:xfrm>
            <a:off x="913775" y="618517"/>
            <a:ext cx="10364451" cy="1596177"/>
          </a:xfrm>
          <a:prstGeom prst="rect">
            <a:avLst/>
          </a:prstGeom>
          <a:noFill/>
          <a:ln>
            <a:noFill/>
          </a:ln>
        </p:spPr>
        <p:txBody>
          <a:bodyPr spcFirstLastPara="1" wrap="square" lIns="91425" tIns="45700" rIns="91425" bIns="45700" anchor="t" anchorCtr="0">
            <a:normAutofit/>
          </a:bodyPr>
          <a:lstStyle/>
          <a:p>
            <a:pPr xmlns:a="http://schemas.openxmlformats.org/drawingml/2006/main" marL="0" marR="0" lvl="0" indent="0" algn="ctr" rtl="0">
              <a:lnSpc>
                <a:spcPct val="90000"/>
              </a:lnSpc>
              <a:spcBef>
                <a:spcPts val="0"/>
              </a:spcBef>
              <a:spcAft>
                <a:spcPts val="0"/>
              </a:spcAft>
              <a:buClr>
                <a:schemeClr val="dk1"/>
              </a:buClr>
              <a:buSzPts val="4400"/>
              <a:buFont typeface="Twentieth Century"/>
              <a:buNone/>
            </a:pPr>
            <a:r xmlns:a="http://schemas.openxmlformats.org/drawingml/2006/main">
              <a:rPr lang="es" sz="4400" b="0" i="0" u="none" strike="noStrike" cap="none">
                <a:solidFill>
                  <a:schemeClr val="dk1"/>
                </a:solidFill>
                <a:latin typeface="Twentieth Century"/>
                <a:ea typeface="Twentieth Century"/>
                <a:cs typeface="Twentieth Century"/>
                <a:sym typeface="Twentieth Century"/>
              </a:rPr>
              <a:t>IA DÉBIL CONTRA IA FUERTE</a:t>
            </a:r>
            <a:endParaRPr xmlns:a="http://schemas.openxmlformats.org/drawingml/2006/main" sz="4400" b="0" i="0" u="none" strike="noStrike" cap="none">
              <a:solidFill>
                <a:schemeClr val="dk1"/>
              </a:solidFill>
              <a:latin typeface="Twentieth Century"/>
              <a:ea typeface="Twentieth Century"/>
              <a:cs typeface="Twentieth Century"/>
              <a:sym typeface="Twentieth Century"/>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B7B7B7"/>
            </a:gs>
          </a:gsLst>
          <a:lin ang="5400000" scaled="0"/>
        </a:gradFill>
        <a:effectLst/>
      </p:bgPr>
    </p:bg>
    <p:spTree>
      <p:nvGrpSpPr>
        <p:cNvPr id="1" name="Shape 360"/>
        <p:cNvGrpSpPr/>
        <p:nvPr/>
      </p:nvGrpSpPr>
      <p:grpSpPr>
        <a:xfrm>
          <a:off x="0" y="0"/>
          <a:ext cx="0" cy="0"/>
          <a:chOff x="0" y="0"/>
          <a:chExt cx="0" cy="0"/>
        </a:xfrm>
      </p:grpSpPr>
      <p:sp>
        <p:nvSpPr>
          <p:cNvPr id="361" name="Google Shape;361;p46"/>
          <p:cNvSpPr txBox="1">
            <a:spLocks noGrp="1"/>
          </p:cNvSpPr>
          <p:nvPr>
            <p:ph type="body" idx="1"/>
          </p:nvPr>
        </p:nvSpPr>
        <p:spPr>
          <a:xfrm>
            <a:off x="313899" y="2367092"/>
            <a:ext cx="10963701" cy="3424107"/>
          </a:xfrm>
          <a:prstGeom prst="rect">
            <a:avLst/>
          </a:prstGeom>
          <a:noFill/>
          <a:ln>
            <a:noFill/>
          </a:ln>
        </p:spPr>
        <p:txBody>
          <a:bodyPr spcFirstLastPara="1" wrap="square" lIns="91425" tIns="45700" rIns="91425" bIns="45700" anchor="t" anchorCtr="0">
            <a:noAutofit/>
          </a:bodyPr>
          <a:lstStyle/>
          <a:p>
            <a:pPr xmlns:a="http://schemas.openxmlformats.org/drawingml/2006/main" marL="0" lvl="0" indent="0" algn="l" rtl="0">
              <a:lnSpc>
                <a:spcPct val="120000"/>
              </a:lnSpc>
              <a:spcBef>
                <a:spcPts val="0"/>
              </a:spcBef>
              <a:spcAft>
                <a:spcPts val="0"/>
              </a:spcAft>
              <a:buSzPts val="1800"/>
              <a:buNone/>
            </a:pPr>
            <a:r xmlns:a="http://schemas.openxmlformats.org/drawingml/2006/main">
              <a:rPr lang="es" sz="1800" cap="none">
                <a:latin typeface="Times New Roman"/>
                <a:ea typeface="Times New Roman"/>
                <a:cs typeface="Times New Roman"/>
                <a:sym typeface="Times New Roman"/>
              </a:rPr>
              <a:t>2. IA general:</a:t>
            </a:r>
            <a:endParaRPr xmlns:a="http://schemas.openxmlformats.org/drawingml/2006/main"/>
          </a:p>
          <a:p>
            <a:pPr xmlns:a="http://schemas.openxmlformats.org/drawingml/2006/main" marL="228600" lvl="0" indent="-228600" algn="l" rtl="0">
              <a:lnSpc>
                <a:spcPct val="120000"/>
              </a:lnSpc>
              <a:spcBef>
                <a:spcPts val="1000"/>
              </a:spcBef>
              <a:spcAft>
                <a:spcPts val="0"/>
              </a:spcAft>
              <a:buSzPts val="1800"/>
              <a:buChar char="•"/>
            </a:pPr>
            <a:r xmlns:a="http://schemas.openxmlformats.org/drawingml/2006/main">
              <a:rPr lang="es" sz="1800" cap="none">
                <a:latin typeface="Times New Roman"/>
                <a:ea typeface="Times New Roman"/>
                <a:cs typeface="Times New Roman"/>
                <a:sym typeface="Times New Roman"/>
              </a:rPr>
              <a:t>La IA general es un tipo de inteligencia que podría realizar cualquier tarea intelectual con eficiencia como un humano.</a:t>
            </a:r>
            <a:endParaRPr xmlns:a="http://schemas.openxmlformats.org/drawingml/2006/main"/>
          </a:p>
          <a:p>
            <a:pPr xmlns:a="http://schemas.openxmlformats.org/drawingml/2006/main" marL="228600" lvl="0" indent="-228600" algn="l" rtl="0">
              <a:lnSpc>
                <a:spcPct val="120000"/>
              </a:lnSpc>
              <a:spcBef>
                <a:spcPts val="1000"/>
              </a:spcBef>
              <a:spcAft>
                <a:spcPts val="0"/>
              </a:spcAft>
              <a:buSzPts val="1800"/>
              <a:buChar char="•"/>
            </a:pPr>
            <a:r xmlns:a="http://schemas.openxmlformats.org/drawingml/2006/main">
              <a:rPr lang="es" sz="1800" cap="none">
                <a:latin typeface="Times New Roman"/>
                <a:ea typeface="Times New Roman"/>
                <a:cs typeface="Times New Roman"/>
                <a:sym typeface="Times New Roman"/>
              </a:rPr>
              <a:t>La idea detrás de la IA general es crear un sistema que pueda ser más inteligente y pensar como un humano por sí solo.</a:t>
            </a:r>
            <a:endParaRPr xmlns:a="http://schemas.openxmlformats.org/drawingml/2006/main"/>
          </a:p>
          <a:p>
            <a:pPr xmlns:a="http://schemas.openxmlformats.org/drawingml/2006/main" marL="228600" lvl="0" indent="-228600" algn="l" rtl="0">
              <a:lnSpc>
                <a:spcPct val="120000"/>
              </a:lnSpc>
              <a:spcBef>
                <a:spcPts val="1000"/>
              </a:spcBef>
              <a:spcAft>
                <a:spcPts val="0"/>
              </a:spcAft>
              <a:buSzPts val="1800"/>
              <a:buChar char="•"/>
            </a:pPr>
            <a:r xmlns:a="http://schemas.openxmlformats.org/drawingml/2006/main">
              <a:rPr lang="es" sz="1800" cap="none">
                <a:latin typeface="Times New Roman"/>
                <a:ea typeface="Times New Roman"/>
                <a:cs typeface="Times New Roman"/>
                <a:sym typeface="Times New Roman"/>
              </a:rPr>
              <a:t>3. Súper IA:</a:t>
            </a:r>
            <a:endParaRPr xmlns:a="http://schemas.openxmlformats.org/drawingml/2006/main"/>
          </a:p>
          <a:p>
            <a:pPr xmlns:a="http://schemas.openxmlformats.org/drawingml/2006/main" marL="228600" lvl="0" indent="-228600" algn="l" rtl="0">
              <a:lnSpc>
                <a:spcPct val="120000"/>
              </a:lnSpc>
              <a:spcBef>
                <a:spcPts val="1000"/>
              </a:spcBef>
              <a:spcAft>
                <a:spcPts val="0"/>
              </a:spcAft>
              <a:buSzPts val="1800"/>
              <a:buChar char="•"/>
            </a:pPr>
            <a:r xmlns:a="http://schemas.openxmlformats.org/drawingml/2006/main">
              <a:rPr lang="es" sz="1800" cap="none">
                <a:latin typeface="Times New Roman"/>
                <a:ea typeface="Times New Roman"/>
                <a:cs typeface="Times New Roman"/>
                <a:sym typeface="Times New Roman"/>
              </a:rPr>
              <a:t>La súper IA es un nivel de inteligencia de sistemas en el que las máquinas podrían superar la inteligencia humana y pueden realizar cualquier tarea mejor que los humanos con propiedades cognitivas. Es un resultado de la IA general.</a:t>
            </a:r>
            <a:endParaRPr xmlns:a="http://schemas.openxmlformats.org/drawingml/2006/main"/>
          </a:p>
          <a:p>
            <a:pPr xmlns:a="http://schemas.openxmlformats.org/drawingml/2006/main" marL="228600" lvl="0" indent="-228600" algn="l" rtl="0">
              <a:lnSpc>
                <a:spcPct val="120000"/>
              </a:lnSpc>
              <a:spcBef>
                <a:spcPts val="1000"/>
              </a:spcBef>
              <a:spcAft>
                <a:spcPts val="0"/>
              </a:spcAft>
              <a:buSzPts val="1800"/>
              <a:buChar char="•"/>
            </a:pPr>
            <a:r xmlns:a="http://schemas.openxmlformats.org/drawingml/2006/main">
              <a:rPr lang="es" sz="1800" cap="none">
                <a:latin typeface="Times New Roman"/>
                <a:ea typeface="Times New Roman"/>
                <a:cs typeface="Times New Roman"/>
                <a:sym typeface="Times New Roman"/>
              </a:rPr>
              <a:t>Algunas características clave de una IA fuerte incluyen la capacidad de pensar, razonar, resolver acertijos, emitir juicios, planificar, aprender y comunicarse por sí sola.</a:t>
            </a:r>
            <a:endParaRPr xmlns:a="http://schemas.openxmlformats.org/drawingml/2006/main"/>
          </a:p>
          <a:p>
            <a:pPr xmlns:a="http://schemas.openxmlformats.org/drawingml/2006/main" marL="228600" lvl="0" indent="-228600" algn="l" rtl="0">
              <a:lnSpc>
                <a:spcPct val="120000"/>
              </a:lnSpc>
              <a:spcBef>
                <a:spcPts val="1000"/>
              </a:spcBef>
              <a:spcAft>
                <a:spcPts val="0"/>
              </a:spcAft>
              <a:buSzPts val="1800"/>
              <a:buChar char="•"/>
            </a:pPr>
            <a:r xmlns:a="http://schemas.openxmlformats.org/drawingml/2006/main">
              <a:rPr lang="es" sz="1800" cap="none">
                <a:latin typeface="Times New Roman"/>
                <a:ea typeface="Times New Roman"/>
                <a:cs typeface="Times New Roman"/>
                <a:sym typeface="Times New Roman"/>
              </a:rPr>
              <a:t>La Super AI sigue siendo un concepto hipotético de Inteligencia Artificial. El desarrollo real de estos sistemas sigue siendo una tarea que cambia el mundo.</a:t>
            </a:r>
            <a:endParaRPr xmlns:a="http://schemas.openxmlformats.org/drawingml/2006/main"/>
          </a:p>
          <a:p>
            <a:pPr xmlns:a="http://schemas.openxmlformats.org/drawingml/2006/main" marL="0" lvl="0" indent="0" algn="l" rtl="0">
              <a:lnSpc>
                <a:spcPct val="120000"/>
              </a:lnSpc>
              <a:spcBef>
                <a:spcPts val="1000"/>
              </a:spcBef>
              <a:spcAft>
                <a:spcPts val="0"/>
              </a:spcAft>
              <a:buSzPts val="1800"/>
              <a:buNone/>
            </a:pPr>
            <a:r xmlns:a="http://schemas.openxmlformats.org/drawingml/2006/main">
              <a:rPr lang="es" sz="1800" cap="none">
                <a:latin typeface="Times New Roman"/>
                <a:ea typeface="Times New Roman"/>
                <a:cs typeface="Times New Roman"/>
                <a:sym typeface="Times New Roman"/>
              </a:rPr>
              <a:t/>
            </a:r>
            <a:br xmlns:a="http://schemas.openxmlformats.org/drawingml/2006/main">
              <a:rPr lang="en-US" sz="1800" cap="none">
                <a:latin typeface="Times New Roman"/>
                <a:ea typeface="Times New Roman"/>
                <a:cs typeface="Times New Roman"/>
                <a:sym typeface="Times New Roman"/>
              </a:rPr>
            </a:br>
            <a:endParaRPr xmlns:a="http://schemas.openxmlformats.org/drawingml/2006/main" sz="1800" cap="none">
              <a:latin typeface="Times New Roman"/>
              <a:ea typeface="Times New Roman"/>
              <a:cs typeface="Times New Roman"/>
              <a:sym typeface="Times New Roman"/>
            </a:endParaRPr>
          </a:p>
        </p:txBody>
      </p:sp>
      <p:sp>
        <p:nvSpPr>
          <p:cNvPr id="362" name="Google Shape;362;p46"/>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p>
            <a:pPr xmlns:a="http://schemas.openxmlformats.org/drawingml/2006/main" marL="0" lvl="0" indent="0" algn="ctr" rtl="0">
              <a:lnSpc>
                <a:spcPct val="90000"/>
              </a:lnSpc>
              <a:spcBef>
                <a:spcPts val="0"/>
              </a:spcBef>
              <a:spcAft>
                <a:spcPts val="0"/>
              </a:spcAft>
              <a:buClr>
                <a:schemeClr val="dk1"/>
              </a:buClr>
              <a:buSzPts val="3600"/>
              <a:buFont typeface="Twentieth Century"/>
              <a:buNone/>
            </a:pPr>
            <a:r xmlns:a="http://schemas.openxmlformats.org/drawingml/2006/main">
              <a:rPr lang="es"/>
              <a:t>TIPOS DE INTELIGENCIA ARTIFICIAL-TIPO 1</a:t>
            </a:r>
            <a:endParaRPr xmlns:a="http://schemas.openxmlformats.org/drawingml/2006/ma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7"/>
          <p:cNvSpPr txBox="1">
            <a:spLocks noGrp="1"/>
          </p:cNvSpPr>
          <p:nvPr>
            <p:ph type="body" idx="1"/>
          </p:nvPr>
        </p:nvSpPr>
        <p:spPr>
          <a:xfrm>
            <a:off x="668114" y="1862124"/>
            <a:ext cx="10363826" cy="3424107"/>
          </a:xfrm>
          <a:prstGeom prst="rect">
            <a:avLst/>
          </a:prstGeom>
          <a:noFill/>
          <a:ln>
            <a:noFill/>
          </a:ln>
        </p:spPr>
        <p:txBody>
          <a:bodyPr spcFirstLastPara="1" wrap="square" lIns="91425" tIns="45700" rIns="91425" bIns="45700" anchor="t" anchorCtr="0">
            <a:noAutofit/>
          </a:bodyPr>
          <a:lstStyle/>
          <a:p>
            <a:pPr xmlns:a="http://schemas.openxmlformats.org/drawingml/2006/main" marL="0" lvl="0" indent="0" algn="l" rtl="0">
              <a:lnSpc>
                <a:spcPct val="120000"/>
              </a:lnSpc>
              <a:spcBef>
                <a:spcPts val="0"/>
              </a:spcBef>
              <a:spcAft>
                <a:spcPts val="0"/>
              </a:spcAft>
              <a:buSzPts val="1800"/>
              <a:buNone/>
            </a:pPr>
            <a:r xmlns:a="http://schemas.openxmlformats.org/drawingml/2006/main">
              <a:rPr lang="es" sz="1800" cap="none">
                <a:latin typeface="Times New Roman"/>
                <a:ea typeface="Times New Roman"/>
                <a:cs typeface="Times New Roman"/>
                <a:sym typeface="Times New Roman"/>
              </a:rPr>
              <a:t>1. Máquinas reactivas</a:t>
            </a:r>
            <a:endParaRPr xmlns:a="http://schemas.openxmlformats.org/drawingml/2006/main"/>
          </a:p>
          <a:p>
            <a:pPr xmlns:a="http://schemas.openxmlformats.org/drawingml/2006/main" marL="228600" lvl="0" indent="-228600" algn="l" rtl="0">
              <a:lnSpc>
                <a:spcPct val="120000"/>
              </a:lnSpc>
              <a:spcBef>
                <a:spcPts val="1000"/>
              </a:spcBef>
              <a:spcAft>
                <a:spcPts val="0"/>
              </a:spcAft>
              <a:buSzPts val="1800"/>
              <a:buChar char="•"/>
            </a:pPr>
            <a:r xmlns:a="http://schemas.openxmlformats.org/drawingml/2006/main">
              <a:rPr lang="es" sz="1800" cap="none">
                <a:latin typeface="Times New Roman"/>
                <a:ea typeface="Times New Roman"/>
                <a:cs typeface="Times New Roman"/>
                <a:sym typeface="Times New Roman"/>
              </a:rPr>
              <a:t>Las máquinas puramente reactivas son los tipos más básicos de Inteligencia Artificial.</a:t>
            </a:r>
            <a:endParaRPr xmlns:a="http://schemas.openxmlformats.org/drawingml/2006/main"/>
          </a:p>
          <a:p>
            <a:pPr xmlns:a="http://schemas.openxmlformats.org/drawingml/2006/main" marL="228600" lvl="0" indent="-228600" algn="l" rtl="0">
              <a:lnSpc>
                <a:spcPct val="120000"/>
              </a:lnSpc>
              <a:spcBef>
                <a:spcPts val="1000"/>
              </a:spcBef>
              <a:spcAft>
                <a:spcPts val="0"/>
              </a:spcAft>
              <a:buSzPts val="1800"/>
              <a:buChar char="•"/>
            </a:pPr>
            <a:r xmlns:a="http://schemas.openxmlformats.org/drawingml/2006/main">
              <a:rPr lang="es" sz="1800" cap="none">
                <a:latin typeface="Times New Roman"/>
                <a:ea typeface="Times New Roman"/>
                <a:cs typeface="Times New Roman"/>
                <a:sym typeface="Times New Roman"/>
              </a:rPr>
              <a:t>Estos sistemas de IA no almacenan recuerdos ni experiencias pasadas para acciones futuras.</a:t>
            </a:r>
            <a:endParaRPr xmlns:a="http://schemas.openxmlformats.org/drawingml/2006/main"/>
          </a:p>
          <a:p>
            <a:pPr xmlns:a="http://schemas.openxmlformats.org/drawingml/2006/main" marL="228600" lvl="0" indent="-228600" algn="l" rtl="0">
              <a:lnSpc>
                <a:spcPct val="120000"/>
              </a:lnSpc>
              <a:spcBef>
                <a:spcPts val="1000"/>
              </a:spcBef>
              <a:spcAft>
                <a:spcPts val="0"/>
              </a:spcAft>
              <a:buSzPts val="1800"/>
              <a:buChar char="•"/>
            </a:pPr>
            <a:r xmlns:a="http://schemas.openxmlformats.org/drawingml/2006/main">
              <a:rPr lang="es" sz="1800" cap="none">
                <a:latin typeface="Times New Roman"/>
                <a:ea typeface="Times New Roman"/>
                <a:cs typeface="Times New Roman"/>
                <a:sym typeface="Times New Roman"/>
              </a:rPr>
              <a:t>Estas máquinas solo se centran en los escenarios actuales y reaccionan según la mejor acción posible.</a:t>
            </a:r>
            <a:endParaRPr xmlns:a="http://schemas.openxmlformats.org/drawingml/2006/main"/>
          </a:p>
          <a:p>
            <a:pPr xmlns:a="http://schemas.openxmlformats.org/drawingml/2006/main" marL="228600" lvl="0" indent="-228600" algn="l" rtl="0">
              <a:lnSpc>
                <a:spcPct val="120000"/>
              </a:lnSpc>
              <a:spcBef>
                <a:spcPts val="1000"/>
              </a:spcBef>
              <a:spcAft>
                <a:spcPts val="0"/>
              </a:spcAft>
              <a:buSzPts val="1800"/>
              <a:buChar char="•"/>
            </a:pPr>
            <a:r xmlns:a="http://schemas.openxmlformats.org/drawingml/2006/main">
              <a:rPr lang="es" sz="1800" cap="none">
                <a:latin typeface="Times New Roman"/>
                <a:ea typeface="Times New Roman"/>
                <a:cs typeface="Times New Roman"/>
                <a:sym typeface="Times New Roman"/>
              </a:rPr>
              <a:t>El sistema Deep Blue de IBM y AlphaGo de Google también son un ejemplo de máquinas reactivas.</a:t>
            </a:r>
            <a:endParaRPr xmlns:a="http://schemas.openxmlformats.org/drawingml/2006/main"/>
          </a:p>
          <a:p>
            <a:pPr xmlns:a="http://schemas.openxmlformats.org/drawingml/2006/main" marL="228600" lvl="0" indent="-228600" algn="l" rtl="0">
              <a:lnSpc>
                <a:spcPct val="120000"/>
              </a:lnSpc>
              <a:spcBef>
                <a:spcPts val="1000"/>
              </a:spcBef>
              <a:spcAft>
                <a:spcPts val="0"/>
              </a:spcAft>
              <a:buSzPts val="1800"/>
              <a:buChar char="•"/>
            </a:pPr>
            <a:r xmlns:a="http://schemas.openxmlformats.org/drawingml/2006/main">
              <a:rPr lang="es" sz="1800" cap="none">
                <a:latin typeface="Times New Roman"/>
                <a:ea typeface="Times New Roman"/>
                <a:cs typeface="Times New Roman"/>
                <a:sym typeface="Times New Roman"/>
              </a:rPr>
              <a:t>2. Memoria limitada</a:t>
            </a:r>
            <a:endParaRPr xmlns:a="http://schemas.openxmlformats.org/drawingml/2006/main"/>
          </a:p>
          <a:p>
            <a:pPr xmlns:a="http://schemas.openxmlformats.org/drawingml/2006/main" marL="228600" lvl="0" indent="-228600" algn="l" rtl="0">
              <a:lnSpc>
                <a:spcPct val="120000"/>
              </a:lnSpc>
              <a:spcBef>
                <a:spcPts val="1000"/>
              </a:spcBef>
              <a:spcAft>
                <a:spcPts val="0"/>
              </a:spcAft>
              <a:buSzPts val="1800"/>
              <a:buChar char="•"/>
            </a:pPr>
            <a:r xmlns:a="http://schemas.openxmlformats.org/drawingml/2006/main">
              <a:rPr lang="es" sz="1800" cap="none">
                <a:latin typeface="Times New Roman"/>
                <a:ea typeface="Times New Roman"/>
                <a:cs typeface="Times New Roman"/>
                <a:sym typeface="Times New Roman"/>
              </a:rPr>
              <a:t>Las máquinas con memoria limitada pueden almacenar experiencias pasadas o algunos datos durante un corto período de tiempo.</a:t>
            </a:r>
            <a:endParaRPr xmlns:a="http://schemas.openxmlformats.org/drawingml/2006/main"/>
          </a:p>
          <a:p>
            <a:pPr xmlns:a="http://schemas.openxmlformats.org/drawingml/2006/main" marL="228600" lvl="0" indent="-228600" algn="l" rtl="0">
              <a:lnSpc>
                <a:spcPct val="120000"/>
              </a:lnSpc>
              <a:spcBef>
                <a:spcPts val="1000"/>
              </a:spcBef>
              <a:spcAft>
                <a:spcPts val="0"/>
              </a:spcAft>
              <a:buSzPts val="1800"/>
              <a:buChar char="•"/>
            </a:pPr>
            <a:r xmlns:a="http://schemas.openxmlformats.org/drawingml/2006/main">
              <a:rPr lang="es" sz="1800" cap="none">
                <a:latin typeface="Times New Roman"/>
                <a:ea typeface="Times New Roman"/>
                <a:cs typeface="Times New Roman"/>
                <a:sym typeface="Times New Roman"/>
              </a:rPr>
              <a:t>Estas máquinas pueden utilizar datos almacenados sólo durante un período de tiempo limitado.</a:t>
            </a:r>
            <a:endParaRPr xmlns:a="http://schemas.openxmlformats.org/drawingml/2006/main"/>
          </a:p>
          <a:p>
            <a:pPr xmlns:a="http://schemas.openxmlformats.org/drawingml/2006/main" marL="228600" lvl="0" indent="-228600" algn="l" rtl="0">
              <a:lnSpc>
                <a:spcPct val="120000"/>
              </a:lnSpc>
              <a:spcBef>
                <a:spcPts val="1000"/>
              </a:spcBef>
              <a:spcAft>
                <a:spcPts val="0"/>
              </a:spcAft>
              <a:buSzPts val="1800"/>
              <a:buChar char="•"/>
            </a:pPr>
            <a:r xmlns:a="http://schemas.openxmlformats.org/drawingml/2006/main">
              <a:rPr lang="es" sz="1800" cap="none">
                <a:latin typeface="Times New Roman"/>
                <a:ea typeface="Times New Roman"/>
                <a:cs typeface="Times New Roman"/>
                <a:sym typeface="Times New Roman"/>
              </a:rPr>
              <a:t>Los coches autónomos son uno de los mejores ejemplos de sistemas de memoria limitada. Estos automóviles pueden almacenar la velocidad reciente de los automóviles cercanos, la distancia de otros automóviles, el límite de velocidad y otra información para navegar por la carretera.</a:t>
            </a:r>
            <a:endParaRPr xmlns:a="http://schemas.openxmlformats.org/drawingml/2006/main"/>
          </a:p>
        </p:txBody>
      </p:sp>
      <p:sp>
        <p:nvSpPr>
          <p:cNvPr id="368" name="Google Shape;368;p47"/>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p>
            <a:pPr xmlns:a="http://schemas.openxmlformats.org/drawingml/2006/main" marL="0" lvl="0" indent="0" algn="ctr" rtl="0">
              <a:lnSpc>
                <a:spcPct val="90000"/>
              </a:lnSpc>
              <a:spcBef>
                <a:spcPts val="0"/>
              </a:spcBef>
              <a:spcAft>
                <a:spcPts val="0"/>
              </a:spcAft>
              <a:buClr>
                <a:schemeClr val="dk1"/>
              </a:buClr>
              <a:buSzPts val="3600"/>
              <a:buFont typeface="Twentieth Century"/>
              <a:buNone/>
            </a:pPr>
            <a:r xmlns:a="http://schemas.openxmlformats.org/drawingml/2006/main">
              <a:rPr lang="es" sz="3600" b="0" i="0" u="none" strike="noStrike" cap="none">
                <a:solidFill>
                  <a:schemeClr val="dk1"/>
                </a:solidFill>
                <a:latin typeface="Twentieth Century"/>
                <a:ea typeface="Twentieth Century"/>
                <a:cs typeface="Twentieth Century"/>
                <a:sym typeface="Twentieth Century"/>
              </a:rPr>
              <a:t>TIPOS DE INTELIGENCIA ARTIFICIAL-TIPO 2</a:t>
            </a:r>
            <a:endParaRPr xmlns:a="http://schemas.openxmlformats.org/drawingml/2006/main" sz="3600" b="0" i="0" u="none" strike="noStrike" cap="none">
              <a:solidFill>
                <a:schemeClr val="dk1"/>
              </a:solidFill>
              <a:latin typeface="Twentieth Century"/>
              <a:ea typeface="Twentieth Century"/>
              <a:cs typeface="Twentieth Century"/>
              <a:sym typeface="Twentieth Century"/>
            </a:endParaRPr>
          </a:p>
        </p:txBody>
      </p:sp>
    </p:spTree>
  </p:cSld>
  <p:clrMapOvr>
    <a:masterClrMapping/>
  </p:clrMapOvr>
</p:sld>
</file>

<file path=ppt/theme/theme1.xml><?xml version="1.0" encoding="utf-8"?>
<a:theme xmlns:a="http://schemas.openxmlformats.org/drawingml/2006/main" name="Droplet">
  <a:themeElements>
    <a:clrScheme name="Droplet">
      <a:dk1>
        <a:srgbClr val="000000"/>
      </a:dk1>
      <a:lt1>
        <a:srgbClr val="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TotalTime>
  <Words>934</Words>
  <Application>Microsoft Office PowerPoint</Application>
  <PresentationFormat>Widescreen</PresentationFormat>
  <Paragraphs>96</Paragraphs>
  <Slides>27</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Times New Roman</vt:lpstr>
      <vt:lpstr>Noto Sans Symbols</vt:lpstr>
      <vt:lpstr>Twentieth Century</vt:lpstr>
      <vt:lpstr>Calibri</vt:lpstr>
      <vt:lpstr>Droplet</vt:lpstr>
      <vt:lpstr>SESSION 1 </vt:lpstr>
      <vt:lpstr>INTRODUCTION</vt:lpstr>
      <vt:lpstr>PowerPoint Presentation</vt:lpstr>
      <vt:lpstr>PowerPoint Presentation</vt:lpstr>
      <vt:lpstr>TYPES OF ARTIFICIAL INTELLIGENCE</vt:lpstr>
      <vt:lpstr>PowerPoint Presentation</vt:lpstr>
      <vt:lpstr>PowerPoint Presentation</vt:lpstr>
      <vt:lpstr>TYPES OF ARTIFICIAL INTELLIGENCE-TYPE 1</vt:lpstr>
      <vt:lpstr>TYPES OF ARTIFICIAL INTELLIGENCE-TYPE 2</vt:lpstr>
      <vt:lpstr>TYPES OF ARTIFICIAL INTELLIGENCE-TYPE 2</vt:lpstr>
      <vt:lpstr>PowerPoint Presentation</vt:lpstr>
      <vt:lpstr>PowerPoint Presentation</vt:lpstr>
      <vt:lpstr>PowerPoint Presentation</vt:lpstr>
      <vt:lpstr>PowerPoint Presentation</vt:lpstr>
      <vt:lpstr>PowerPoint Presentation</vt:lpstr>
      <vt:lpstr>Popular sources for Machine Learning datasets </vt:lpstr>
      <vt:lpstr>PowerPoint Presentation</vt:lpstr>
      <vt:lpstr>PowerPoint Presentation</vt:lpstr>
      <vt:lpstr>PowerPoint Presentation</vt:lpstr>
      <vt:lpstr>Supervised Learning</vt:lpstr>
      <vt:lpstr>PowerPoint Presentation</vt:lpstr>
      <vt:lpstr>PowerPoint Presentation</vt:lpstr>
      <vt:lpstr>PowerPoint Presentation</vt:lpstr>
      <vt:lpstr>Unsupervised learning algorithm</vt:lpstr>
      <vt:lpstr>Reinforcement Learning  </vt:lpstr>
      <vt:lpstr>PowerPoint Presentation</vt:lpstr>
      <vt:lpstr>KEY RESEARCH AREAS IN AI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1</dc:title>
  <dc:creator>sarutigupta</dc:creator>
  <cp:lastModifiedBy>Shivam Pandey</cp:lastModifiedBy>
  <cp:revision>12</cp:revision>
  <dcterms:modified xsi:type="dcterms:W3CDTF">2024-01-25T07:11:05Z</dcterms:modified>
</cp:coreProperties>
</file>